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71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884" userDrawn="1">
          <p15:clr>
            <a:srgbClr val="A4A3A4"/>
          </p15:clr>
        </p15:guide>
        <p15:guide id="16" orient="horz" pos="6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C68"/>
    <a:srgbClr val="A1B8E1"/>
    <a:srgbClr val="D7EBB4"/>
    <a:srgbClr val="11A0D7"/>
    <a:srgbClr val="47A0A0"/>
    <a:srgbClr val="FFDC91"/>
    <a:srgbClr val="7DA0D3"/>
    <a:srgbClr val="102D69"/>
    <a:srgbClr val="ED7D31"/>
    <a:srgbClr val="102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0"/>
    <p:restoredTop sz="94679"/>
  </p:normalViewPr>
  <p:slideViewPr>
    <p:cSldViewPr snapToGrid="0" snapToObjects="1">
      <p:cViewPr varScale="1">
        <p:scale>
          <a:sx n="105" d="100"/>
          <a:sy n="105" d="100"/>
        </p:scale>
        <p:origin x="870" y="102"/>
      </p:cViewPr>
      <p:guideLst>
        <p:guide pos="325"/>
        <p:guide pos="7333"/>
        <p:guide orient="horz" pos="3884"/>
        <p:guide orient="horz" pos="6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BC199C2-4ECB-FA1A-B43E-0C8B18D380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3C8906-EABF-AC1E-E753-7E40A6D3B3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E8AB6-2833-42F4-AD60-EE83BB7F6FC6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4668E6F-A775-28D7-3343-8AFAD32E6E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EC39AB-410D-B3EA-D2A6-96C39D4A12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F6C40-C678-482C-BB19-C058801CD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48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01/26/2024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53503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17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44444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18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5603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D17B685-1B8B-94E7-A99C-D62D8817D15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87723" y="1047633"/>
            <a:ext cx="2743200" cy="63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83553F4A-3241-4653-8134-D42925EE14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7957" y="464363"/>
            <a:ext cx="2652300" cy="44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C162804F-B0FD-1AA3-ACEF-1C45DB4184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E295EEA-DF65-4DDC-6475-0D1009B532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6979649B-3470-BF68-B9C3-14EEFFBB35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6696EBC-4873-4B78-B796-F144207152B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461070F-10A5-9AEA-F514-DA44E785DE0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B4D77963-5E40-95BA-18FA-925D439FF4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5ACC0D-71C4-021A-55D4-21D0F93FFE7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B896617E-5EC4-755D-9261-4AA265E3CD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8665E9-A328-4F30-FD22-61EEBCF80A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0DDB96F8-3E61-272E-BB82-1557387398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63EF4C2-4D86-C8B6-7807-7A2C149AEFC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77F891AE-D399-8753-6258-C5FD8B99D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AF80C2-36CC-7264-383F-C068B29D48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1E8130DF-93BE-80B6-8FAC-51D479977E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BBABE4-397B-48F5-62FE-4A61D17D9B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F8DB5AD3-2DB5-BBEB-BA28-D01FD516F7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F49AA9-8198-E913-17BD-3641EE679A9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pic>
        <p:nvPicPr>
          <p:cNvPr id="2" name="Picture 4" descr="Icon&#10;&#10;Description automatically generated">
            <a:extLst>
              <a:ext uri="{FF2B5EF4-FFF2-40B4-BE49-F238E27FC236}">
                <a16:creationId xmlns:a16="http://schemas.microsoft.com/office/drawing/2014/main" id="{C4A21DAC-EE4B-7884-D785-353BD869CA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123B2F-3897-0859-3337-89E839A6D93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2180" y="445206"/>
            <a:ext cx="2036507" cy="4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01/26/2024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786720" y="1187841"/>
            <a:ext cx="2217738" cy="463186"/>
          </a:xfrm>
        </p:spPr>
        <p:txBody>
          <a:bodyPr/>
          <a:lstStyle/>
          <a:p>
            <a:r>
              <a:rPr lang="ru-RU" dirty="0"/>
              <a:t>Москва, 2023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52661" y="2626808"/>
            <a:ext cx="7634059" cy="1978323"/>
          </a:xfrm>
        </p:spPr>
        <p:txBody>
          <a:bodyPr/>
          <a:lstStyle/>
          <a:p>
            <a:r>
              <a:rPr lang="ru-RU" dirty="0"/>
              <a:t>Коммерциализация продукта…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5938" y="1702212"/>
            <a:ext cx="10520558" cy="88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Рабочий пакет (РП) - это группа связанных задач в рамках направления развития проекта. </a:t>
            </a:r>
          </a:p>
          <a:p>
            <a:pPr defTabSz="821531" hangingPunct="0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Необходимо указать продолжительность проекта в целом и каждого РП.</a:t>
            </a:r>
          </a:p>
          <a:p>
            <a:pPr defTabSz="821531" hangingPunct="0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Если какой из РП не требуется, то его можно удалить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Рабочие пакеты проекта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708527"/>
              </p:ext>
            </p:extLst>
          </p:nvPr>
        </p:nvGraphicFramePr>
        <p:xfrm>
          <a:off x="430217" y="2854738"/>
          <a:ext cx="10691999" cy="254254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001439">
                  <a:extLst>
                    <a:ext uri="{9D8B030D-6E8A-4147-A177-3AD203B41FA5}">
                      <a16:colId xmlns:a16="http://schemas.microsoft.com/office/drawing/2014/main" val="2412911624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2265605918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1691194209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3636552674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3202838380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3452655475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4113179427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3266292828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713271741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1061755628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1223060394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2977734266"/>
                    </a:ext>
                  </a:extLst>
                </a:gridCol>
                <a:gridCol w="640880">
                  <a:extLst>
                    <a:ext uri="{9D8B030D-6E8A-4147-A177-3AD203B41FA5}">
                      <a16:colId xmlns:a16="http://schemas.microsoft.com/office/drawing/2014/main" val="2532182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HSE Sans" panose="02000000000000000000" pitchFamily="50" charset="-52"/>
                        </a:rPr>
                        <a:t>1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2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3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4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5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6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7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8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9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10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11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HSE Sans" panose="02000000000000000000" pitchFamily="50" charset="-52"/>
                          <a:ea typeface="+mn-ea"/>
                          <a:cs typeface="+mn-cs"/>
                        </a:rPr>
                        <a:t>12 мес.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2C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484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200" b="0" i="0" dirty="0">
                          <a:solidFill>
                            <a:srgbClr val="0F2C68"/>
                          </a:solidFill>
                          <a:latin typeface="HSE Sans" panose="02000000000000000000" pitchFamily="50" charset="-52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Повышение</a:t>
                      </a:r>
                      <a:r>
                        <a:rPr lang="ru-RU" sz="1200" b="0" i="0" baseline="0" dirty="0">
                          <a:solidFill>
                            <a:srgbClr val="0F2C68"/>
                          </a:solidFill>
                          <a:latin typeface="HSE Sans" panose="02000000000000000000" pitchFamily="50" charset="-52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 технологической готовности</a:t>
                      </a:r>
                      <a:endParaRPr lang="en-US" sz="1200" b="0" i="0" dirty="0">
                        <a:solidFill>
                          <a:srgbClr val="0F2C68"/>
                        </a:solidFill>
                        <a:latin typeface="HSE Sans" panose="02000000000000000000" pitchFamily="50" charset="-52"/>
                        <a:ea typeface="Roboto Medium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5720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744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>
                          <a:solidFill>
                            <a:srgbClr val="0F2C68"/>
                          </a:solidFill>
                          <a:latin typeface="HSE Sans" panose="02000000000000000000" pitchFamily="50" charset="-52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200" b="0" i="0" u="none" strike="noStrike" cap="none" spc="0" baseline="0" dirty="0">
                          <a:ln>
                            <a:noFill/>
                          </a:ln>
                          <a:solidFill>
                            <a:srgbClr val="0F2C68"/>
                          </a:solidFill>
                          <a:uFillTx/>
                          <a:latin typeface="HSE Sans" panose="02000000000000000000" pitchFamily="50" charset="-52"/>
                          <a:ea typeface="Roboto Medium" panose="02000000000000000000" pitchFamily="2" charset="0"/>
                          <a:cs typeface="Times New Roman" panose="02020603050405020304" pitchFamily="18" charset="0"/>
                          <a:sym typeface="Helvetica Light"/>
                        </a:rPr>
                        <a:t>вышение правовой и регуляторной готовности продукта</a:t>
                      </a:r>
                    </a:p>
                  </a:txBody>
                  <a:tcPr marL="45720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21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>
                          <a:solidFill>
                            <a:srgbClr val="0F2C68"/>
                          </a:solidFill>
                          <a:latin typeface="HSE Sans" panose="02000000000000000000" pitchFamily="50" charset="-52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Повышение</a:t>
                      </a:r>
                      <a:r>
                        <a:rPr lang="ru-RU" sz="1200" b="0" i="0" baseline="0" dirty="0">
                          <a:solidFill>
                            <a:srgbClr val="0F2C68"/>
                          </a:solidFill>
                          <a:latin typeface="HSE Sans" panose="02000000000000000000" pitchFamily="50" charset="-52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 потребительской готовности</a:t>
                      </a:r>
                      <a:endParaRPr lang="en-US" sz="1200" b="0" i="0" dirty="0">
                        <a:solidFill>
                          <a:srgbClr val="0F2C68"/>
                        </a:solidFill>
                        <a:latin typeface="HSE Sans" panose="02000000000000000000" pitchFamily="50" charset="-52"/>
                        <a:ea typeface="Roboto Medium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5720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18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200" b="0" i="0" dirty="0">
                          <a:solidFill>
                            <a:srgbClr val="0F2C68"/>
                          </a:solidFill>
                          <a:latin typeface="HSE Sans" panose="02000000000000000000" pitchFamily="50" charset="-52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Повышение готовности бизнес модели</a:t>
                      </a:r>
                      <a:endParaRPr lang="en-US" sz="1200" b="0" i="0" dirty="0">
                        <a:solidFill>
                          <a:srgbClr val="0F2C68"/>
                        </a:solidFill>
                        <a:latin typeface="HSE Sans" panose="02000000000000000000" pitchFamily="50" charset="-52"/>
                        <a:ea typeface="Roboto Medium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5720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42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>
                          <a:solidFill>
                            <a:srgbClr val="0F2C68"/>
                          </a:solidFill>
                          <a:latin typeface="HSE Sans" panose="02000000000000000000" pitchFamily="50" charset="-52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Повышение</a:t>
                      </a:r>
                      <a:r>
                        <a:rPr lang="ru-RU" sz="1200" b="0" i="0" baseline="0" dirty="0">
                          <a:solidFill>
                            <a:srgbClr val="0F2C68"/>
                          </a:solidFill>
                          <a:latin typeface="HSE Sans" panose="02000000000000000000" pitchFamily="50" charset="-52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 готовности команды проекта</a:t>
                      </a:r>
                      <a:endParaRPr lang="en-US" sz="1200" b="0" i="0" dirty="0">
                        <a:solidFill>
                          <a:srgbClr val="0F2C68"/>
                        </a:solidFill>
                        <a:latin typeface="HSE Sans" panose="02000000000000000000" pitchFamily="50" charset="-52"/>
                        <a:ea typeface="Roboto Medium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5720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559001"/>
                  </a:ext>
                </a:extLst>
              </a:tr>
            </a:tbl>
          </a:graphicData>
        </a:graphic>
      </p:graphicFrame>
      <p:sp>
        <p:nvSpPr>
          <p:cNvPr id="9" name="Rectangle 24">
            <a:extLst>
              <a:ext uri="{FF2B5EF4-FFF2-40B4-BE49-F238E27FC236}">
                <a16:creationId xmlns:a16="http://schemas.microsoft.com/office/drawing/2014/main" id="{98DB0544-4D4A-3049-B4C2-BE289337F9ED}"/>
              </a:ext>
            </a:extLst>
          </p:cNvPr>
          <p:cNvSpPr/>
          <p:nvPr/>
        </p:nvSpPr>
        <p:spPr>
          <a:xfrm>
            <a:off x="7315200" y="3661492"/>
            <a:ext cx="3795752" cy="433189"/>
          </a:xfrm>
          <a:prstGeom prst="rect">
            <a:avLst/>
          </a:prstGeom>
          <a:solidFill>
            <a:srgbClr val="11A0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Подготовка документов к </a:t>
            </a:r>
            <a:r>
              <a:rPr lang="ru-RU" sz="1400" dirty="0" err="1">
                <a:solidFill>
                  <a:schemeClr val="bg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гос.регистрации</a:t>
            </a:r>
            <a:r>
              <a:rPr lang="ru-RU" sz="1400" dirty="0">
                <a:solidFill>
                  <a:schemeClr val="bg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 патента </a:t>
            </a:r>
            <a:endParaRPr lang="en-US" sz="1400" dirty="0">
              <a:solidFill>
                <a:schemeClr val="bg1"/>
              </a:solidFill>
              <a:latin typeface="HSE Sans" panose="02000000000000000000" pitchFamily="50" charset="-52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98DB0544-4D4A-3049-B4C2-BE289337F9ED}"/>
              </a:ext>
            </a:extLst>
          </p:cNvPr>
          <p:cNvSpPr/>
          <p:nvPr/>
        </p:nvSpPr>
        <p:spPr>
          <a:xfrm>
            <a:off x="6096000" y="4166189"/>
            <a:ext cx="5026215" cy="252000"/>
          </a:xfrm>
          <a:prstGeom prst="rect">
            <a:avLst/>
          </a:prstGeom>
          <a:solidFill>
            <a:srgbClr val="47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Проведение </a:t>
            </a:r>
            <a:r>
              <a:rPr lang="en-US" sz="1400" dirty="0" err="1">
                <a:solidFill>
                  <a:schemeClr val="bg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custdev</a:t>
            </a:r>
            <a:r>
              <a:rPr lang="ru-RU" sz="1400" dirty="0">
                <a:solidFill>
                  <a:schemeClr val="bg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 и выработка карты продаж</a:t>
            </a:r>
            <a:endParaRPr lang="en-US" sz="1400" dirty="0">
              <a:solidFill>
                <a:schemeClr val="bg1"/>
              </a:solidFill>
              <a:latin typeface="HSE Sans" panose="02000000000000000000" pitchFamily="50" charset="-52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2" name="Rectangle 24">
            <a:extLst>
              <a:ext uri="{FF2B5EF4-FFF2-40B4-BE49-F238E27FC236}">
                <a16:creationId xmlns:a16="http://schemas.microsoft.com/office/drawing/2014/main" id="{98DB0544-4D4A-3049-B4C2-BE289337F9ED}"/>
              </a:ext>
            </a:extLst>
          </p:cNvPr>
          <p:cNvSpPr/>
          <p:nvPr/>
        </p:nvSpPr>
        <p:spPr>
          <a:xfrm>
            <a:off x="6096000" y="4490107"/>
            <a:ext cx="5014951" cy="417055"/>
          </a:xfrm>
          <a:prstGeom prst="rect">
            <a:avLst/>
          </a:prstGeom>
          <a:solidFill>
            <a:srgbClr val="D7E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Разработка ценовой и лицензионной политики, типовых договоров </a:t>
            </a:r>
            <a:endParaRPr lang="en-US" sz="1400" dirty="0">
              <a:solidFill>
                <a:schemeClr val="tx1"/>
              </a:solidFill>
              <a:latin typeface="HSE Sans" panose="02000000000000000000" pitchFamily="50" charset="-52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98DB0544-4D4A-3049-B4C2-BE289337F9ED}"/>
              </a:ext>
            </a:extLst>
          </p:cNvPr>
          <p:cNvSpPr/>
          <p:nvPr/>
        </p:nvSpPr>
        <p:spPr>
          <a:xfrm>
            <a:off x="4170616" y="4995645"/>
            <a:ext cx="1893801" cy="388560"/>
          </a:xfrm>
          <a:prstGeom prst="rect">
            <a:avLst/>
          </a:prstGeom>
          <a:solidFill>
            <a:srgbClr val="7DA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Прием продуктового менеджера</a:t>
            </a:r>
            <a:endParaRPr lang="en-US" sz="1400" dirty="0">
              <a:solidFill>
                <a:schemeClr val="bg1"/>
              </a:solidFill>
              <a:latin typeface="HSE Sans" panose="02000000000000000000" pitchFamily="50" charset="-52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98DB0544-4D4A-3049-B4C2-BE289337F9ED}"/>
              </a:ext>
            </a:extLst>
          </p:cNvPr>
          <p:cNvSpPr/>
          <p:nvPr/>
        </p:nvSpPr>
        <p:spPr>
          <a:xfrm>
            <a:off x="3455438" y="3337984"/>
            <a:ext cx="7023585" cy="252000"/>
          </a:xfrm>
          <a:prstGeom prst="rect">
            <a:avLst/>
          </a:prstGeom>
          <a:solidFill>
            <a:srgbClr val="FFD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Пример: сборка и тестирование прототипа продукта, создание </a:t>
            </a:r>
            <a:r>
              <a:rPr lang="en-US" sz="1400" dirty="0">
                <a:solidFill>
                  <a:schemeClr val="bg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MVP</a:t>
            </a:r>
          </a:p>
        </p:txBody>
      </p:sp>
      <p:cxnSp>
        <p:nvCxnSpPr>
          <p:cNvPr id="19" name="Straight Connector 30">
            <a:extLst>
              <a:ext uri="{FF2B5EF4-FFF2-40B4-BE49-F238E27FC236}">
                <a16:creationId xmlns:a16="http://schemas.microsoft.com/office/drawing/2014/main" id="{B14DC18A-EBDF-FC4A-ACA1-57005AA97D15}"/>
              </a:ext>
            </a:extLst>
          </p:cNvPr>
          <p:cNvCxnSpPr>
            <a:cxnSpLocks/>
          </p:cNvCxnSpPr>
          <p:nvPr/>
        </p:nvCxnSpPr>
        <p:spPr>
          <a:xfrm>
            <a:off x="3455439" y="3859916"/>
            <a:ext cx="379575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30">
            <a:extLst>
              <a:ext uri="{FF2B5EF4-FFF2-40B4-BE49-F238E27FC236}">
                <a16:creationId xmlns:a16="http://schemas.microsoft.com/office/drawing/2014/main" id="{B14DC18A-EBDF-FC4A-ACA1-57005AA97D15}"/>
              </a:ext>
            </a:extLst>
          </p:cNvPr>
          <p:cNvCxnSpPr>
            <a:cxnSpLocks/>
          </p:cNvCxnSpPr>
          <p:nvPr/>
        </p:nvCxnSpPr>
        <p:spPr>
          <a:xfrm>
            <a:off x="3455438" y="4698634"/>
            <a:ext cx="255216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0">
            <a:extLst>
              <a:ext uri="{FF2B5EF4-FFF2-40B4-BE49-F238E27FC236}">
                <a16:creationId xmlns:a16="http://schemas.microsoft.com/office/drawing/2014/main" id="{B14DC18A-EBDF-FC4A-ACA1-57005AA97D15}"/>
              </a:ext>
            </a:extLst>
          </p:cNvPr>
          <p:cNvCxnSpPr>
            <a:cxnSpLocks/>
          </p:cNvCxnSpPr>
          <p:nvPr/>
        </p:nvCxnSpPr>
        <p:spPr>
          <a:xfrm>
            <a:off x="6193893" y="5132982"/>
            <a:ext cx="2167128" cy="86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0">
            <a:extLst>
              <a:ext uri="{FF2B5EF4-FFF2-40B4-BE49-F238E27FC236}">
                <a16:creationId xmlns:a16="http://schemas.microsoft.com/office/drawing/2014/main" id="{08264C4E-B6D4-CE0B-F4C9-14DDB1DFA215}"/>
              </a:ext>
            </a:extLst>
          </p:cNvPr>
          <p:cNvCxnSpPr>
            <a:cxnSpLocks/>
          </p:cNvCxnSpPr>
          <p:nvPr/>
        </p:nvCxnSpPr>
        <p:spPr>
          <a:xfrm>
            <a:off x="3455439" y="4266043"/>
            <a:ext cx="255216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4">
            <a:extLst>
              <a:ext uri="{FF2B5EF4-FFF2-40B4-BE49-F238E27FC236}">
                <a16:creationId xmlns:a16="http://schemas.microsoft.com/office/drawing/2014/main" id="{B5A1373A-64AE-DAF3-0CFE-4C14BBF94006}"/>
              </a:ext>
            </a:extLst>
          </p:cNvPr>
          <p:cNvSpPr/>
          <p:nvPr/>
        </p:nvSpPr>
        <p:spPr>
          <a:xfrm>
            <a:off x="8490497" y="4979080"/>
            <a:ext cx="2608978" cy="426184"/>
          </a:xfrm>
          <a:prstGeom prst="rect">
            <a:avLst/>
          </a:prstGeom>
          <a:solidFill>
            <a:srgbClr val="7DA0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HSE Sans" panose="02000000000000000000" pitchFamily="50" charset="-52"/>
                <a:ea typeface="Lato Light" panose="020F0502020204030203" pitchFamily="34" charset="0"/>
                <a:cs typeface="Lato Light" panose="020F0502020204030203" pitchFamily="34" charset="0"/>
              </a:rPr>
              <a:t>Поиск и прием менеджера по продажам</a:t>
            </a:r>
            <a:endParaRPr lang="en-US" sz="1400" dirty="0">
              <a:solidFill>
                <a:schemeClr val="bg1"/>
              </a:solidFill>
              <a:latin typeface="HSE Sans" panose="02000000000000000000" pitchFamily="50" charset="-52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25" name="Straight Connector 30">
            <a:extLst>
              <a:ext uri="{FF2B5EF4-FFF2-40B4-BE49-F238E27FC236}">
                <a16:creationId xmlns:a16="http://schemas.microsoft.com/office/drawing/2014/main" id="{77265EA9-4AF0-2838-F690-2F0301D3A550}"/>
              </a:ext>
            </a:extLst>
          </p:cNvPr>
          <p:cNvCxnSpPr>
            <a:cxnSpLocks/>
          </p:cNvCxnSpPr>
          <p:nvPr/>
        </p:nvCxnSpPr>
        <p:spPr>
          <a:xfrm>
            <a:off x="3455438" y="5155788"/>
            <a:ext cx="692437" cy="86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026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1" y="1887109"/>
            <a:ext cx="10520558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Пример заполнения: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РП повышение технологической готовности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918258"/>
              </p:ext>
            </p:extLst>
          </p:nvPr>
        </p:nvGraphicFramePr>
        <p:xfrm>
          <a:off x="822961" y="2286999"/>
          <a:ext cx="10546080" cy="26075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15360">
                  <a:extLst>
                    <a:ext uri="{9D8B030D-6E8A-4147-A177-3AD203B41FA5}">
                      <a16:colId xmlns:a16="http://schemas.microsoft.com/office/drawing/2014/main" val="4108348779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2953664972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3501526424"/>
                    </a:ext>
                  </a:extLst>
                </a:gridCol>
              </a:tblGrid>
              <a:tr h="4726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Перечень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работ / закупок</a:t>
                      </a:r>
                      <a:endParaRPr lang="ru-RU" sz="1400" b="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Необходимый бюджет</a:t>
                      </a:r>
                      <a:endParaRPr lang="ru-RU" sz="1400" b="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Планируемые исполнители</a:t>
                      </a:r>
                      <a:endParaRPr lang="ru-RU" sz="1400" b="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23436"/>
                  </a:ext>
                </a:extLst>
              </a:tr>
              <a:tr h="7643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1. Разработка технической документации для продукта (инструкции пользователя и т.д.)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200 000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Указать сотрудников НИУ ВШЭ и/или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привлекаемых соискателей / поставщиков</a:t>
                      </a:r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771171"/>
                  </a:ext>
                </a:extLst>
              </a:tr>
              <a:tr h="68524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883251"/>
                  </a:ext>
                </a:extLst>
              </a:tr>
              <a:tr h="68524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559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5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РП повышение правовой и регуляторной готовности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91793"/>
              </p:ext>
            </p:extLst>
          </p:nvPr>
        </p:nvGraphicFramePr>
        <p:xfrm>
          <a:off x="822961" y="2200507"/>
          <a:ext cx="10546080" cy="26075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15360">
                  <a:extLst>
                    <a:ext uri="{9D8B030D-6E8A-4147-A177-3AD203B41FA5}">
                      <a16:colId xmlns:a16="http://schemas.microsoft.com/office/drawing/2014/main" val="4108348779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2953664972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3501526424"/>
                    </a:ext>
                  </a:extLst>
                </a:gridCol>
              </a:tblGrid>
              <a:tr h="47268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Перечень</a:t>
                      </a:r>
                      <a:r>
                        <a:rPr lang="ru-RU" sz="1400" b="1" baseline="0" dirty="0">
                          <a:latin typeface="HSE Sans" panose="02000000000000000000" pitchFamily="50" charset="-52"/>
                        </a:rPr>
                        <a:t> работ / закупок</a:t>
                      </a:r>
                      <a:endParaRPr lang="ru-RU" sz="1400" b="1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Необходимый бюджет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Планируемые исполнители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23436"/>
                  </a:ext>
                </a:extLst>
              </a:tr>
              <a:tr h="7643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1. Разработка условий лицензии (оферты)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200 000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Указать сотрудников НИУ ВШЭ и/или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привлекаемых соискателей / поставщиков</a:t>
                      </a:r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771171"/>
                  </a:ext>
                </a:extLst>
              </a:tr>
              <a:tr h="68524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2.Оформление прав на РИД (патентование)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883251"/>
                  </a:ext>
                </a:extLst>
              </a:tr>
              <a:tr h="68524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55908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9809" y="1738989"/>
            <a:ext cx="10520558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Пример заполнения:</a:t>
            </a:r>
          </a:p>
        </p:txBody>
      </p:sp>
    </p:spTree>
    <p:extLst>
      <p:ext uri="{BB962C8B-B14F-4D97-AF65-F5344CB8AC3E}">
        <p14:creationId xmlns:p14="http://schemas.microsoft.com/office/powerpoint/2010/main" val="82534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РП повышение потребительской готовности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685303"/>
              </p:ext>
            </p:extLst>
          </p:nvPr>
        </p:nvGraphicFramePr>
        <p:xfrm>
          <a:off x="822961" y="2187807"/>
          <a:ext cx="10546080" cy="26075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15360">
                  <a:extLst>
                    <a:ext uri="{9D8B030D-6E8A-4147-A177-3AD203B41FA5}">
                      <a16:colId xmlns:a16="http://schemas.microsoft.com/office/drawing/2014/main" val="4108348779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2953664972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3501526424"/>
                    </a:ext>
                  </a:extLst>
                </a:gridCol>
              </a:tblGrid>
              <a:tr h="47268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Перечень</a:t>
                      </a:r>
                      <a:r>
                        <a:rPr lang="ru-RU" sz="1400" b="1" baseline="0" dirty="0">
                          <a:latin typeface="HSE Sans" panose="02000000000000000000" pitchFamily="50" charset="-52"/>
                        </a:rPr>
                        <a:t> работ / закупок</a:t>
                      </a:r>
                      <a:endParaRPr lang="ru-RU" sz="1400" b="1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Необходимый бюджет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Планируемые исполнители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23436"/>
                  </a:ext>
                </a:extLst>
              </a:tr>
              <a:tr h="7643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1. Конкурентный анализ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200 000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Указать сотрудников НИУ ВШЭ и/или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привлекаемых соискателей / поставщиков</a:t>
                      </a:r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771171"/>
                  </a:ext>
                </a:extLst>
              </a:tr>
              <a:tr h="68524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2.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Проведение тестирования продукта (услуги) с потенциальными заказчиками</a:t>
                      </a:r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883251"/>
                  </a:ext>
                </a:extLst>
              </a:tr>
              <a:tr h="68524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55908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BA78516-DDCA-003C-2DB1-58A9684F5E85}"/>
              </a:ext>
            </a:extLst>
          </p:cNvPr>
          <p:cNvSpPr txBox="1"/>
          <p:nvPr/>
        </p:nvSpPr>
        <p:spPr>
          <a:xfrm>
            <a:off x="822959" y="1797316"/>
            <a:ext cx="10520558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Пример заполнения:</a:t>
            </a:r>
          </a:p>
        </p:txBody>
      </p:sp>
    </p:spTree>
    <p:extLst>
      <p:ext uri="{BB962C8B-B14F-4D97-AF65-F5344CB8AC3E}">
        <p14:creationId xmlns:p14="http://schemas.microsoft.com/office/powerpoint/2010/main" val="1504345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РП повышение готовности бизнес-модели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379423"/>
              </p:ext>
            </p:extLst>
          </p:nvPr>
        </p:nvGraphicFramePr>
        <p:xfrm>
          <a:off x="822961" y="2111607"/>
          <a:ext cx="10546080" cy="26075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15360">
                  <a:extLst>
                    <a:ext uri="{9D8B030D-6E8A-4147-A177-3AD203B41FA5}">
                      <a16:colId xmlns:a16="http://schemas.microsoft.com/office/drawing/2014/main" val="4108348779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2953664972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3501526424"/>
                    </a:ext>
                  </a:extLst>
                </a:gridCol>
              </a:tblGrid>
              <a:tr h="47268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Перечень</a:t>
                      </a:r>
                      <a:r>
                        <a:rPr lang="ru-RU" sz="1400" b="1" baseline="0" dirty="0">
                          <a:latin typeface="HSE Sans" panose="02000000000000000000" pitchFamily="50" charset="-52"/>
                        </a:rPr>
                        <a:t> работ / закупок</a:t>
                      </a:r>
                      <a:endParaRPr lang="ru-RU" sz="1400" b="1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Необходимый бюджет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Планируемые исполнители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23436"/>
                  </a:ext>
                </a:extLst>
              </a:tr>
              <a:tr h="7643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1. Разработка модели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жизненного цикла</a:t>
                      </a:r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200 000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Указать сотрудников НИУ ВШЭ и/или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привлекаемых соискателей / поставщиков</a:t>
                      </a:r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771171"/>
                  </a:ext>
                </a:extLst>
              </a:tr>
              <a:tr h="68524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2.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 Разработка финансовой модели, включая необходимые договора</a:t>
                      </a:r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883251"/>
                  </a:ext>
                </a:extLst>
              </a:tr>
              <a:tr h="68524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55908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20E4845-A5E4-441E-B036-579F6EA3F84C}"/>
              </a:ext>
            </a:extLst>
          </p:cNvPr>
          <p:cNvSpPr txBox="1"/>
          <p:nvPr/>
        </p:nvSpPr>
        <p:spPr>
          <a:xfrm>
            <a:off x="822961" y="1697129"/>
            <a:ext cx="10520558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Пример заполнения:</a:t>
            </a:r>
          </a:p>
        </p:txBody>
      </p:sp>
    </p:spTree>
    <p:extLst>
      <p:ext uri="{BB962C8B-B14F-4D97-AF65-F5344CB8AC3E}">
        <p14:creationId xmlns:p14="http://schemas.microsoft.com/office/powerpoint/2010/main" val="2817150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РП повышение готовности команды проекта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241963"/>
              </p:ext>
            </p:extLst>
          </p:nvPr>
        </p:nvGraphicFramePr>
        <p:xfrm>
          <a:off x="734061" y="2111607"/>
          <a:ext cx="10546080" cy="26075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15360">
                  <a:extLst>
                    <a:ext uri="{9D8B030D-6E8A-4147-A177-3AD203B41FA5}">
                      <a16:colId xmlns:a16="http://schemas.microsoft.com/office/drawing/2014/main" val="4108348779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2953664972"/>
                    </a:ext>
                  </a:extLst>
                </a:gridCol>
                <a:gridCol w="3515360">
                  <a:extLst>
                    <a:ext uri="{9D8B030D-6E8A-4147-A177-3AD203B41FA5}">
                      <a16:colId xmlns:a16="http://schemas.microsoft.com/office/drawing/2014/main" val="3501526424"/>
                    </a:ext>
                  </a:extLst>
                </a:gridCol>
              </a:tblGrid>
              <a:tr h="47268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Перечень</a:t>
                      </a:r>
                      <a:r>
                        <a:rPr lang="ru-RU" sz="1400" b="1" baseline="0" dirty="0">
                          <a:latin typeface="HSE Sans" panose="02000000000000000000" pitchFamily="50" charset="-52"/>
                        </a:rPr>
                        <a:t> работ / закупок</a:t>
                      </a:r>
                      <a:endParaRPr lang="ru-RU" sz="1400" b="1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Необходимый бюджет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HSE Sans" panose="02000000000000000000" pitchFamily="50" charset="-52"/>
                        </a:rPr>
                        <a:t>Планируемые исполнители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23436"/>
                  </a:ext>
                </a:extLst>
              </a:tr>
              <a:tr h="76436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1. Привлечение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в команду менеджера продукта</a:t>
                      </a:r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200 000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Указать сотрудников НИУ ВШЭ и/или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привлекаемых соискателей / поставщиков</a:t>
                      </a:r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4771171"/>
                  </a:ext>
                </a:extLst>
              </a:tr>
              <a:tr h="68524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2.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 </a:t>
                      </a:r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883251"/>
                  </a:ext>
                </a:extLst>
              </a:tr>
              <a:tr h="68524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HSE Sans" panose="02000000000000000000" pitchFamily="50" charset="-52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55908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95F55EB-4767-9C3A-854A-5D21F0976574}"/>
              </a:ext>
            </a:extLst>
          </p:cNvPr>
          <p:cNvSpPr txBox="1"/>
          <p:nvPr/>
        </p:nvSpPr>
        <p:spPr>
          <a:xfrm>
            <a:off x="822961" y="1691863"/>
            <a:ext cx="10520558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Пример заполнения:</a:t>
            </a:r>
          </a:p>
        </p:txBody>
      </p:sp>
    </p:spTree>
    <p:extLst>
      <p:ext uri="{BB962C8B-B14F-4D97-AF65-F5344CB8AC3E}">
        <p14:creationId xmlns:p14="http://schemas.microsoft.com/office/powerpoint/2010/main" val="3343633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8483" y="5504929"/>
            <a:ext cx="10520558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* Необходимо зафиксировать в таблице планируемые финансовые показатели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Ожидаемые результаты проекта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407971"/>
              </p:ext>
            </p:extLst>
          </p:nvPr>
        </p:nvGraphicFramePr>
        <p:xfrm>
          <a:off x="848483" y="2815219"/>
          <a:ext cx="10546080" cy="246368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527252">
                  <a:extLst>
                    <a:ext uri="{9D8B030D-6E8A-4147-A177-3AD203B41FA5}">
                      <a16:colId xmlns:a16="http://schemas.microsoft.com/office/drawing/2014/main" val="4108348779"/>
                    </a:ext>
                  </a:extLst>
                </a:gridCol>
                <a:gridCol w="2006276">
                  <a:extLst>
                    <a:ext uri="{9D8B030D-6E8A-4147-A177-3AD203B41FA5}">
                      <a16:colId xmlns:a16="http://schemas.microsoft.com/office/drawing/2014/main" val="1050379933"/>
                    </a:ext>
                  </a:extLst>
                </a:gridCol>
                <a:gridCol w="2006276">
                  <a:extLst>
                    <a:ext uri="{9D8B030D-6E8A-4147-A177-3AD203B41FA5}">
                      <a16:colId xmlns:a16="http://schemas.microsoft.com/office/drawing/2014/main" val="1993708345"/>
                    </a:ext>
                  </a:extLst>
                </a:gridCol>
                <a:gridCol w="2006276">
                  <a:extLst>
                    <a:ext uri="{9D8B030D-6E8A-4147-A177-3AD203B41FA5}">
                      <a16:colId xmlns:a16="http://schemas.microsoft.com/office/drawing/2014/main" val="3218430668"/>
                    </a:ext>
                  </a:extLst>
                </a:gridCol>
              </a:tblGrid>
              <a:tr h="35393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2023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>
                    <a:solidFill>
                      <a:srgbClr val="A1B8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2023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>
                    <a:solidFill>
                      <a:srgbClr val="A1B8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2024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>
                    <a:solidFill>
                      <a:srgbClr val="A1B8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923436"/>
                  </a:ext>
                </a:extLst>
              </a:tr>
              <a:tr h="312466">
                <a:tc gridSpan="4"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Необходимое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 финансирование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7117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Запрашиваемое в рамках меры поддержки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3,0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2,0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8832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Софинансирование</a:t>
                      </a:r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 проекта (при наличии)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-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0,5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2,0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3559085"/>
                  </a:ext>
                </a:extLst>
              </a:tr>
              <a:tr h="357292">
                <a:tc gridSpan="4"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Планируемые доходы от реализации продукта/услуги, млн.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 руб.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767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Лицензионные платежи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1,0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1,5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2,5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6271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Прочие доходы (НИОКР, работы/услуги)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0,3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0,5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1,0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11446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8483" y="2393951"/>
            <a:ext cx="10520558" cy="4212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b="1" dirty="0"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Бюджет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148385-DA54-74EA-CFD0-416826AF0973}"/>
              </a:ext>
            </a:extLst>
          </p:cNvPr>
          <p:cNvSpPr txBox="1"/>
          <p:nvPr/>
        </p:nvSpPr>
        <p:spPr>
          <a:xfrm>
            <a:off x="822961" y="1887109"/>
            <a:ext cx="10520558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Пример заполнения:</a:t>
            </a:r>
          </a:p>
        </p:txBody>
      </p:sp>
    </p:spTree>
    <p:extLst>
      <p:ext uri="{BB962C8B-B14F-4D97-AF65-F5344CB8AC3E}">
        <p14:creationId xmlns:p14="http://schemas.microsoft.com/office/powerpoint/2010/main" val="1202930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1" y="5088719"/>
            <a:ext cx="10520558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* Необходимо зафиксировать в таблице РИД, планируемые к передаче по лицензии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Ожидаемые результаты проекта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301360"/>
              </p:ext>
            </p:extLst>
          </p:nvPr>
        </p:nvGraphicFramePr>
        <p:xfrm>
          <a:off x="797439" y="3023616"/>
          <a:ext cx="10546080" cy="1744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37754">
                  <a:extLst>
                    <a:ext uri="{9D8B030D-6E8A-4147-A177-3AD203B41FA5}">
                      <a16:colId xmlns:a16="http://schemas.microsoft.com/office/drawing/2014/main" val="4108348779"/>
                    </a:ext>
                  </a:extLst>
                </a:gridCol>
                <a:gridCol w="2208179">
                  <a:extLst>
                    <a:ext uri="{9D8B030D-6E8A-4147-A177-3AD203B41FA5}">
                      <a16:colId xmlns:a16="http://schemas.microsoft.com/office/drawing/2014/main" val="1050379933"/>
                    </a:ext>
                  </a:extLst>
                </a:gridCol>
                <a:gridCol w="2893871">
                  <a:extLst>
                    <a:ext uri="{9D8B030D-6E8A-4147-A177-3AD203B41FA5}">
                      <a16:colId xmlns:a16="http://schemas.microsoft.com/office/drawing/2014/main" val="1993708345"/>
                    </a:ext>
                  </a:extLst>
                </a:gridCol>
                <a:gridCol w="2006276">
                  <a:extLst>
                    <a:ext uri="{9D8B030D-6E8A-4147-A177-3AD203B41FA5}">
                      <a16:colId xmlns:a16="http://schemas.microsoft.com/office/drawing/2014/main" val="3218430668"/>
                    </a:ext>
                  </a:extLst>
                </a:gridCol>
              </a:tblGrid>
              <a:tr h="18115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РИД, планируемый к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передаче по лицензии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Контрагент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(наименование организации)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HSE Sans" panose="02000000000000000000" pitchFamily="50" charset="-52"/>
                        </a:rPr>
                        <a:t>Стоимость</a:t>
                      </a:r>
                      <a:r>
                        <a:rPr lang="ru-RU" sz="1400" baseline="0" dirty="0">
                          <a:latin typeface="HSE Sans" panose="02000000000000000000" pitchFamily="50" charset="-52"/>
                        </a:rPr>
                        <a:t> лицензии</a:t>
                      </a:r>
                      <a:endParaRPr lang="ru-RU" sz="1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234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HSE Sans" panose="02000000000000000000" pitchFamily="50" charset="-52"/>
                        </a:rPr>
                        <a:t>Наименование РИД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>
                    <a:solidFill>
                      <a:srgbClr val="0F2C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HSE Sans" panose="02000000000000000000" pitchFamily="50" charset="-52"/>
                        </a:rPr>
                        <a:t>Тип РИД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>
                    <a:solidFill>
                      <a:srgbClr val="0F2C6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8832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5590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6271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611446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2961" y="2282045"/>
            <a:ext cx="10520558" cy="4212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b="1" dirty="0"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Тестовая продажа</a:t>
            </a:r>
          </a:p>
        </p:txBody>
      </p:sp>
    </p:spTree>
    <p:extLst>
      <p:ext uri="{BB962C8B-B14F-4D97-AF65-F5344CB8AC3E}">
        <p14:creationId xmlns:p14="http://schemas.microsoft.com/office/powerpoint/2010/main" val="1071832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Дополнительная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246296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3758" y="1205389"/>
            <a:ext cx="5857842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dirty="0">
                <a:solidFill>
                  <a:srgbClr val="253957"/>
                </a:solidFill>
                <a:sym typeface="Arial Narrow"/>
              </a:rPr>
              <a:t>Пояснение к презентации</a:t>
            </a:r>
            <a:endParaRPr lang="ru-RU" dirty="0">
              <a:solidFill>
                <a:srgbClr val="102D69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D66CE5-C463-1147-76DA-CA4D2ED02794}"/>
              </a:ext>
            </a:extLst>
          </p:cNvPr>
          <p:cNvSpPr txBox="1"/>
          <p:nvPr/>
        </p:nvSpPr>
        <p:spPr bwMode="auto">
          <a:xfrm>
            <a:off x="515938" y="3668969"/>
            <a:ext cx="11151272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600" b="0" strike="noStrike" cap="none" spc="0" dirty="0">
              <a:ln>
                <a:noFill/>
              </a:ln>
              <a:latin typeface="HSE Sans" panose="02000000000000000000" pitchFamily="50" charset="-52"/>
              <a:ea typeface="Helvetica Light"/>
              <a:cs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253" y="1760628"/>
            <a:ext cx="10734642" cy="3745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Настоящий шаблон презентации используется для подготовки проекта по коммерциализации и включает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4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 раздела: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HSE Sans" panose="02000000000000000000" pitchFamily="50" charset="-52"/>
              <a:sym typeface="Helvetica Light"/>
            </a:endParaRP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I.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 Описание продукта/услуги</a:t>
            </a:r>
            <a:endParaRPr lang="en-US" dirty="0">
              <a:solidFill>
                <a:schemeClr val="bg2">
                  <a:lumMod val="50000"/>
                </a:schemeClr>
              </a:solidFill>
              <a:latin typeface="HSE Sans" panose="02000000000000000000" pitchFamily="50" charset="-52"/>
            </a:endParaRP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II.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Оценка текущего состояния проекта</a:t>
            </a: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III.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Описание целей и задач проекта</a:t>
            </a:r>
            <a:endParaRPr lang="en-US" dirty="0">
              <a:solidFill>
                <a:schemeClr val="bg2">
                  <a:lumMod val="50000"/>
                </a:schemeClr>
              </a:solidFill>
              <a:latin typeface="HSE Sans" panose="02000000000000000000" pitchFamily="50" charset="-52"/>
            </a:endParaRP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IV.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Описание результатов проекта</a:t>
            </a:r>
            <a:endParaRPr lang="en-US" dirty="0">
              <a:solidFill>
                <a:schemeClr val="bg2">
                  <a:lumMod val="50000"/>
                </a:schemeClr>
              </a:solidFill>
              <a:latin typeface="HSE Sans" panose="02000000000000000000" pitchFamily="50" charset="-52"/>
            </a:endParaRPr>
          </a:p>
          <a:p>
            <a:pPr algn="l"/>
            <a:endParaRPr kumimoji="0" lang="en-US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HSE Sans" panose="02000000000000000000" pitchFamily="50" charset="-52"/>
              <a:sym typeface="Helvetica Light"/>
            </a:endParaRPr>
          </a:p>
          <a:p>
            <a:pPr algn="l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Подготовленная презентация является </a:t>
            </a:r>
            <a:r>
              <a:rPr lang="ru-RU" b="1" u="sng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основой для обсуждения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с сотрудниками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ЦКРТТи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 экспертной группой планируемого проекта и включает основные вопросы, которые важны для понимания содержания проекта, создаваемого продукта/услуги и необходимых ресурсов. </a:t>
            </a:r>
          </a:p>
          <a:p>
            <a:pPr algn="l"/>
            <a:endParaRPr lang="ru-RU" dirty="0">
              <a:solidFill>
                <a:schemeClr val="bg2">
                  <a:lumMod val="50000"/>
                </a:schemeClr>
              </a:solidFill>
              <a:latin typeface="HSE Sans" panose="02000000000000000000" pitchFamily="50" charset="-52"/>
            </a:endParaRPr>
          </a:p>
          <a:p>
            <a:pPr algn="l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Степень подробности описания проекта инициатор определяет самостоятельно.</a:t>
            </a:r>
            <a:endParaRPr kumimoji="0" lang="ru-RU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HSE Sans" panose="02000000000000000000" pitchFamily="50" charset="-52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1704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3758" y="1205389"/>
            <a:ext cx="5857842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b="1" dirty="0">
                <a:solidFill>
                  <a:srgbClr val="102D69"/>
                </a:solidFill>
                <a:latin typeface="HSE Sans" panose="02000000000000000000" pitchFamily="50" charset="-52"/>
                <a:ea typeface="+mn-ea"/>
                <a:cs typeface="+mn-cs"/>
                <a:sym typeface="Arial Narrow"/>
              </a:rPr>
              <a:t>Описание продукта</a:t>
            </a:r>
            <a:endParaRPr lang="ru-RU" b="1" dirty="0">
              <a:solidFill>
                <a:srgbClr val="102D69"/>
              </a:solidFill>
              <a:latin typeface="HSE Sans" panose="02000000000000000000" pitchFamily="50" charset="-52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4088" y="2021161"/>
            <a:ext cx="10899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sym typeface="Helvetica Light"/>
              </a:rPr>
              <a:t>Название продукта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4088" y="2506291"/>
            <a:ext cx="10899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sym typeface="Helvetica Light"/>
              </a:rPr>
              <a:t>Основное назначение продукта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4088" y="2994212"/>
            <a:ext cx="108765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sym typeface="Helvetica Light"/>
              </a:rPr>
              <a:t>Опишите решаемую проблему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4087" y="3457438"/>
            <a:ext cx="10899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Укажите основных потребителей, приведите оценку рынка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7215" y="3939409"/>
            <a:ext cx="10899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Опишите ключевой функционал</a:t>
            </a:r>
            <a:endParaRPr lang="ru-RU" dirty="0">
              <a:solidFill>
                <a:schemeClr val="bg2">
                  <a:lumMod val="50000"/>
                </a:schemeClr>
              </a:solidFill>
              <a:latin typeface="HSE Sans" panose="02000000000000000000" pitchFamily="50" charset="-52"/>
              <a:sym typeface="Helvetica Ligh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7215" y="4431123"/>
            <a:ext cx="10922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sym typeface="Helvetica Light"/>
              </a:rPr>
              <a:t>Укажите планируемый состав рыночного продукта</a:t>
            </a:r>
          </a:p>
        </p:txBody>
      </p:sp>
    </p:spTree>
    <p:extLst>
      <p:ext uri="{BB962C8B-B14F-4D97-AF65-F5344CB8AC3E}">
        <p14:creationId xmlns:p14="http://schemas.microsoft.com/office/powerpoint/2010/main" val="275037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AF41BA2-E62A-3070-0C23-D70557143926}"/>
              </a:ext>
            </a:extLst>
          </p:cNvPr>
          <p:cNvSpPr txBox="1"/>
          <p:nvPr/>
        </p:nvSpPr>
        <p:spPr bwMode="auto">
          <a:xfrm>
            <a:off x="593846" y="1696834"/>
            <a:ext cx="6208776" cy="42126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defTabSz="82153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0" i="0" strike="noStrike" cap="none" spc="0" dirty="0">
                <a:ln>
                  <a:noFill/>
                </a:ln>
                <a:solidFill>
                  <a:srgbClr val="C00000"/>
                </a:solidFill>
                <a:latin typeface="HSE Sans" panose="02000000000000000000" pitchFamily="50" charset="-52"/>
                <a:ea typeface="Helvetica Light"/>
                <a:cs typeface="Helvetica Light"/>
              </a:rPr>
              <a:t>1. УРОВЕНЬ ТЕХНОЛОГИЧЕСКОЙ ГОТОВНОСТИ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193" y="2214572"/>
            <a:ext cx="9366760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Опишите ключевую идею проекта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1192" y="2742154"/>
            <a:ext cx="10321377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Научное обоснование – на каких научных</a:t>
            </a:r>
            <a:r>
              <a:rPr kumimoji="0" lang="ru-RU" sz="1600" b="0" u="none" strike="noStrike" cap="none" spc="0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 результатах выстраивается ядро проекта (НИР, НИОКР)?</a:t>
            </a:r>
            <a:endParaRPr kumimoji="0" lang="ru-RU" sz="1600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HSE Sans" panose="02000000000000000000" pitchFamily="50" charset="-52"/>
              <a:ea typeface="+mj-ea"/>
              <a:cs typeface="+mj-cs"/>
              <a:sym typeface="Helvetica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193" y="3295393"/>
            <a:ext cx="7606982" cy="21140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R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Готовность прототипа продукта </a:t>
            </a:r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(выбрать один из вариантов):</a:t>
            </a:r>
          </a:p>
          <a:p>
            <a:pPr marL="285750" indent="-285750" defTabSz="821531" hangingPunct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Разработано техническое задание на создание продукта</a:t>
            </a:r>
          </a:p>
          <a:p>
            <a:pPr marL="285750" indent="-285750" defTabSz="821531" hangingPunct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Разработан прототип продукта</a:t>
            </a:r>
          </a:p>
          <a:p>
            <a:pPr marL="285750" indent="-285750" defTabSz="821531" hangingPunct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Прототип протестирован на рынке</a:t>
            </a:r>
          </a:p>
          <a:p>
            <a:pPr marL="285750" indent="-285750" defTabSz="821531" hangingPunct="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Ни один из вариантов не подходит</a:t>
            </a:r>
            <a:endParaRPr kumimoji="0" lang="ru-RU" sz="1600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HSE Sans" panose="02000000000000000000" pitchFamily="50" charset="-52"/>
              <a:sym typeface="Helvetica Light"/>
            </a:endParaRPr>
          </a:p>
          <a:p>
            <a:pPr defTabSz="821531" hangingPunct="0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 </a:t>
            </a:r>
            <a:endParaRPr kumimoji="0" lang="ru-RU" sz="1600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HSE Sans" panose="02000000000000000000" pitchFamily="50" charset="-52"/>
              <a:sym typeface="Helvetica Light"/>
            </a:endParaRPr>
          </a:p>
          <a:p>
            <a:pPr defTabSz="821531" hangingPunct="0"/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 </a:t>
            </a:r>
            <a:endParaRPr kumimoji="0" lang="ru-RU" sz="1600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HSE Sans" panose="02000000000000000000" pitchFamily="50" charset="-52"/>
              <a:sym typeface="Helvetica Light"/>
            </a:endParaRPr>
          </a:p>
          <a:p>
            <a:pPr marR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HSE Sans" panose="02000000000000000000" pitchFamily="50" charset="-52"/>
              <a:ea typeface="+mj-ea"/>
              <a:cs typeface="+mj-cs"/>
              <a:sym typeface="Helvetica Ligh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Оценка текущего состояния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24204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4087" y="2704210"/>
            <a:ext cx="10622437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Опишите существующие или планируемые к созданию РИД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F41BA2-E62A-3070-0C23-D70557143926}"/>
              </a:ext>
            </a:extLst>
          </p:cNvPr>
          <p:cNvSpPr txBox="1"/>
          <p:nvPr/>
        </p:nvSpPr>
        <p:spPr bwMode="auto">
          <a:xfrm>
            <a:off x="591883" y="1700131"/>
            <a:ext cx="6656459" cy="42126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>
              <a:defRPr/>
            </a:pPr>
            <a:r>
              <a:rPr lang="ru-RU" dirty="0">
                <a:solidFill>
                  <a:srgbClr val="C00000"/>
                </a:solidFill>
                <a:latin typeface="HSE Sans" panose="02000000000000000000" pitchFamily="50" charset="-52"/>
                <a:ea typeface="Helvetica Light"/>
                <a:cs typeface="Helvetica Light"/>
              </a:rPr>
              <a:t>2. УРОВЕНЬ ПРАВОВОЙ И РЕГУЛЯТОРНОЙ ГОТОВНОСТИ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764736"/>
              </p:ext>
            </p:extLst>
          </p:nvPr>
        </p:nvGraphicFramePr>
        <p:xfrm>
          <a:off x="777240" y="3217668"/>
          <a:ext cx="10780776" cy="131614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038096">
                  <a:extLst>
                    <a:ext uri="{9D8B030D-6E8A-4147-A177-3AD203B41FA5}">
                      <a16:colId xmlns:a16="http://schemas.microsoft.com/office/drawing/2014/main" val="285035893"/>
                    </a:ext>
                  </a:extLst>
                </a:gridCol>
                <a:gridCol w="3541069">
                  <a:extLst>
                    <a:ext uri="{9D8B030D-6E8A-4147-A177-3AD203B41FA5}">
                      <a16:colId xmlns:a16="http://schemas.microsoft.com/office/drawing/2014/main" val="2175406086"/>
                    </a:ext>
                  </a:extLst>
                </a:gridCol>
                <a:gridCol w="3201611">
                  <a:extLst>
                    <a:ext uri="{9D8B030D-6E8A-4147-A177-3AD203B41FA5}">
                      <a16:colId xmlns:a16="http://schemas.microsoft.com/office/drawing/2014/main" val="1295720473"/>
                    </a:ext>
                  </a:extLst>
                </a:gridCol>
              </a:tblGrid>
              <a:tr h="375924"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latin typeface="HSE Sans" panose="02000000000000000000" pitchFamily="50" charset="-52"/>
                          <a:sym typeface="Helvetica Light"/>
                        </a:rPr>
                        <a:t>Название РИД</a:t>
                      </a:r>
                      <a:endParaRPr lang="ru-RU" sz="1200" b="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solidFill>
                      <a:srgbClr val="0F2C68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latin typeface="HSE Sans" panose="02000000000000000000" pitchFamily="50" charset="-52"/>
                          <a:sym typeface="Helvetica Light"/>
                        </a:rPr>
                        <a:t>Планируемая форма (изобретение, программа для ЭВМ, произведение науки и т.п.</a:t>
                      </a:r>
                      <a:endParaRPr lang="ru-RU" sz="1200" b="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solidFill>
                      <a:srgbClr val="0F2C68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strike="noStrike" cap="none" spc="0" baseline="0" dirty="0">
                          <a:ln>
                            <a:noFill/>
                          </a:ln>
                          <a:effectLst/>
                          <a:uFillTx/>
                          <a:latin typeface="HSE Sans" panose="02000000000000000000" pitchFamily="50" charset="-52"/>
                          <a:sym typeface="Helvetica Light"/>
                        </a:rPr>
                        <a:t>Планируемые сроки создания</a:t>
                      </a:r>
                      <a:endParaRPr lang="ru-RU" sz="1200" b="0" dirty="0">
                        <a:latin typeface="HSE Sans" panose="02000000000000000000" pitchFamily="50" charset="-52"/>
                      </a:endParaRPr>
                    </a:p>
                  </a:txBody>
                  <a:tcPr anchor="ctr">
                    <a:solidFill>
                      <a:srgbClr val="0F2C68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363879"/>
                  </a:ext>
                </a:extLst>
              </a:tr>
              <a:tr h="286314"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072685"/>
                  </a:ext>
                </a:extLst>
              </a:tr>
              <a:tr h="286314"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553415"/>
                  </a:ext>
                </a:extLst>
              </a:tr>
              <a:tr h="286314"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09702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4086" y="4962623"/>
            <a:ext cx="10546493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* В случае отсутствия планируемых РИД, укажите причину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Оценка текущего состояния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97794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6352" y="1736602"/>
            <a:ext cx="876360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821531">
              <a:defRPr/>
            </a:pPr>
            <a:r>
              <a:rPr lang="ru-RU" sz="1800" dirty="0">
                <a:solidFill>
                  <a:srgbClr val="C00000"/>
                </a:solidFill>
                <a:latin typeface="HSE Sans" panose="02000000000000000000" pitchFamily="50" charset="-52"/>
                <a:ea typeface="Helvetica Light"/>
                <a:cs typeface="Helvetica Light"/>
              </a:rPr>
              <a:t>3. УРОВЕНЬ ПОТРЕБИТЕЛЬСКОЙ ГОТОВНОСТИ ПРОДУКТА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Оценка текущего состояния проекта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13232" y="2493381"/>
            <a:ext cx="6870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sym typeface="Helvetica Light"/>
              </a:rPr>
              <a:t>Опишите целевую аудиторию (разделить на сегменты)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3232" y="3072158"/>
            <a:ext cx="9626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Опишите ценностные предложения, который несет продукт для потенциального клиента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3232" y="3640454"/>
            <a:ext cx="4782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Перечислите конкурентов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3232" y="4208750"/>
            <a:ext cx="7171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sym typeface="Helvetica Light"/>
              </a:rPr>
              <a:t>Опишите основные преимущества по сравнению с конкурентами</a:t>
            </a:r>
          </a:p>
        </p:txBody>
      </p:sp>
    </p:spTree>
    <p:extLst>
      <p:ext uri="{BB962C8B-B14F-4D97-AF65-F5344CB8AC3E}">
        <p14:creationId xmlns:p14="http://schemas.microsoft.com/office/powerpoint/2010/main" val="132951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1096" y="1708123"/>
            <a:ext cx="876360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821531">
              <a:defRPr/>
            </a:pPr>
            <a:r>
              <a:rPr lang="ru-RU" sz="1800" dirty="0">
                <a:solidFill>
                  <a:srgbClr val="C00000"/>
                </a:solidFill>
                <a:latin typeface="HSE Sans" panose="02000000000000000000" pitchFamily="50" charset="-52"/>
                <a:ea typeface="Helvetica Light"/>
                <a:cs typeface="Helvetica Light"/>
              </a:rPr>
              <a:t>4. УРОВЕНЬ ГОТОВНОСТИ БИЗНЕС-МОДЕЛИ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Оценка текущего состояния проекта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89701" y="2627753"/>
            <a:ext cx="3400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Опишите модель монетизации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9701" y="329499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</a:rPr>
              <a:t>Перечислите основные выявленные гипотезы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9701" y="3962238"/>
            <a:ext cx="8926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sym typeface="Helvetica Light"/>
              </a:rPr>
              <a:t>Покажите какой объем рынка, предположительно, готов забрать продукт</a:t>
            </a:r>
          </a:p>
        </p:txBody>
      </p:sp>
    </p:spTree>
    <p:extLst>
      <p:ext uri="{BB962C8B-B14F-4D97-AF65-F5344CB8AC3E}">
        <p14:creationId xmlns:p14="http://schemas.microsoft.com/office/powerpoint/2010/main" val="1635839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1FB9872-8056-CDEB-2E60-9A58FD343E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4908" y="1682191"/>
            <a:ext cx="876360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821531">
              <a:defRPr/>
            </a:pPr>
            <a:r>
              <a:rPr lang="ru-RU" sz="1800" dirty="0">
                <a:solidFill>
                  <a:srgbClr val="C00000"/>
                </a:solidFill>
                <a:latin typeface="HSE Sans" panose="02000000000000000000" pitchFamily="50" charset="-52"/>
                <a:ea typeface="Helvetica Light"/>
                <a:cs typeface="Helvetica Light"/>
              </a:rPr>
              <a:t>4. УРОВЕНЬ ГОТОВНОСТИ КОМАНДЫ ПРОЕКТА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2613" y="4587870"/>
            <a:ext cx="7879682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* Команда проекта (ключевые 3-5 сотрудников) описывается в табличном виде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476018"/>
              </p:ext>
            </p:extLst>
          </p:nvPr>
        </p:nvGraphicFramePr>
        <p:xfrm>
          <a:off x="702613" y="2546083"/>
          <a:ext cx="10629414" cy="160094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60385">
                  <a:extLst>
                    <a:ext uri="{9D8B030D-6E8A-4147-A177-3AD203B41FA5}">
                      <a16:colId xmlns:a16="http://schemas.microsoft.com/office/drawing/2014/main" val="285035893"/>
                    </a:ext>
                  </a:extLst>
                </a:gridCol>
                <a:gridCol w="2260385">
                  <a:extLst>
                    <a:ext uri="{9D8B030D-6E8A-4147-A177-3AD203B41FA5}">
                      <a16:colId xmlns:a16="http://schemas.microsoft.com/office/drawing/2014/main" val="2175406086"/>
                    </a:ext>
                  </a:extLst>
                </a:gridCol>
                <a:gridCol w="3054322">
                  <a:extLst>
                    <a:ext uri="{9D8B030D-6E8A-4147-A177-3AD203B41FA5}">
                      <a16:colId xmlns:a16="http://schemas.microsoft.com/office/drawing/2014/main" val="1295720473"/>
                    </a:ext>
                  </a:extLst>
                </a:gridCol>
                <a:gridCol w="3054322">
                  <a:extLst>
                    <a:ext uri="{9D8B030D-6E8A-4147-A177-3AD203B41FA5}">
                      <a16:colId xmlns:a16="http://schemas.microsoft.com/office/drawing/2014/main" val="1307027031"/>
                    </a:ext>
                  </a:extLst>
                </a:gridCol>
              </a:tblGrid>
              <a:tr h="37085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HSE Sans" panose="02000000000000000000" pitchFamily="50" charset="-52"/>
                        </a:rPr>
                        <a:t>ФИО</a:t>
                      </a:r>
                    </a:p>
                  </a:txBody>
                  <a:tcPr anchor="ctr">
                    <a:solidFill>
                      <a:srgbClr val="0F2C68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HSE Sans" panose="02000000000000000000" pitchFamily="50" charset="-52"/>
                        </a:rPr>
                        <a:t>Роль в проекте</a:t>
                      </a:r>
                    </a:p>
                  </a:txBody>
                  <a:tcPr anchor="ctr">
                    <a:solidFill>
                      <a:srgbClr val="0F2C68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HSE Sans" panose="02000000000000000000" pitchFamily="50" charset="-52"/>
                        </a:rPr>
                        <a:t>Обязанности</a:t>
                      </a:r>
                    </a:p>
                  </a:txBody>
                  <a:tcPr anchor="ctr">
                    <a:solidFill>
                      <a:srgbClr val="0F2C68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HSE Sans" panose="02000000000000000000" pitchFamily="50" charset="-52"/>
                        </a:rPr>
                        <a:t>Опыт</a:t>
                      </a:r>
                    </a:p>
                  </a:txBody>
                  <a:tcPr anchor="ctr">
                    <a:solidFill>
                      <a:srgbClr val="0F2C68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363879"/>
                  </a:ext>
                </a:extLst>
              </a:tr>
              <a:tr h="307522"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072685"/>
                  </a:ext>
                </a:extLst>
              </a:tr>
              <a:tr h="307522"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553415"/>
                  </a:ext>
                </a:extLst>
              </a:tr>
              <a:tr h="307522"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097026"/>
                  </a:ext>
                </a:extLst>
              </a:tr>
              <a:tr h="307522"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HSE Sans" panose="02000000000000000000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26968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57825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Оценка текущего состояния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643922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612" y="4760523"/>
            <a:ext cx="10938525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defTabSz="821531" hangingPunct="0"/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latin typeface="HSE Sans" panose="02000000000000000000" pitchFamily="50" charset="-52"/>
                <a:ea typeface="+mj-ea"/>
                <a:cs typeface="+mj-cs"/>
                <a:sym typeface="Helvetica Light"/>
              </a:rPr>
              <a:t>* Рекомендуется кратко охарактеризовать текущее состояние и цели проекта по 5 направлениям развития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44450"/>
              </p:ext>
            </p:extLst>
          </p:nvPr>
        </p:nvGraphicFramePr>
        <p:xfrm>
          <a:off x="702612" y="1995688"/>
          <a:ext cx="10618530" cy="25500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43358">
                  <a:extLst>
                    <a:ext uri="{9D8B030D-6E8A-4147-A177-3AD203B41FA5}">
                      <a16:colId xmlns:a16="http://schemas.microsoft.com/office/drawing/2014/main" val="285035893"/>
                    </a:ext>
                  </a:extLst>
                </a:gridCol>
                <a:gridCol w="4087586">
                  <a:extLst>
                    <a:ext uri="{9D8B030D-6E8A-4147-A177-3AD203B41FA5}">
                      <a16:colId xmlns:a16="http://schemas.microsoft.com/office/drawing/2014/main" val="2175406086"/>
                    </a:ext>
                  </a:extLst>
                </a:gridCol>
                <a:gridCol w="4087586">
                  <a:extLst>
                    <a:ext uri="{9D8B030D-6E8A-4147-A177-3AD203B41FA5}">
                      <a16:colId xmlns:a16="http://schemas.microsoft.com/office/drawing/2014/main" val="1295720473"/>
                    </a:ext>
                  </a:extLst>
                </a:gridCol>
              </a:tblGrid>
              <a:tr h="41931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HSE Sans" panose="02000000000000000000" pitchFamily="50" charset="-52"/>
                        </a:rPr>
                        <a:t>Направление развития проекта</a:t>
                      </a:r>
                    </a:p>
                  </a:txBody>
                  <a:tcPr anchor="ctr">
                    <a:solidFill>
                      <a:srgbClr val="0F2C68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HSE Sans" panose="02000000000000000000" pitchFamily="50" charset="-52"/>
                        </a:rPr>
                        <a:t>Текущее состояние</a:t>
                      </a:r>
                    </a:p>
                  </a:txBody>
                  <a:tcPr anchor="ctr">
                    <a:solidFill>
                      <a:srgbClr val="0F2C68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HSE Sans" panose="02000000000000000000" pitchFamily="50" charset="-52"/>
                        </a:rPr>
                        <a:t>Цели проекта</a:t>
                      </a:r>
                    </a:p>
                  </a:txBody>
                  <a:tcPr anchor="ctr">
                    <a:solidFill>
                      <a:srgbClr val="0F2C68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363879"/>
                  </a:ext>
                </a:extLst>
              </a:tr>
              <a:tr h="368128">
                <a:tc>
                  <a:txBody>
                    <a:bodyPr/>
                    <a:lstStyle/>
                    <a:p>
                      <a:pPr algn="l"/>
                      <a:r>
                        <a:rPr lang="ru-RU" sz="105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Технологическая готовность продукта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Пример</a:t>
                      </a:r>
                    </a:p>
                    <a:p>
                      <a:pPr algn="ctr"/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Подготовлено ТЗ на создание</a:t>
                      </a:r>
                      <a:r>
                        <a:rPr lang="ru-RU" sz="105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 прототипа продукта</a:t>
                      </a:r>
                      <a:endParaRPr lang="ru-RU" sz="1050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Разработан</a:t>
                      </a:r>
                      <a:r>
                        <a:rPr lang="ru-RU" sz="105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 прототип продукта</a:t>
                      </a:r>
                      <a:endParaRPr lang="ru-RU" sz="1050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9072685"/>
                  </a:ext>
                </a:extLst>
              </a:tr>
              <a:tr h="368128">
                <a:tc>
                  <a:txBody>
                    <a:bodyPr/>
                    <a:lstStyle/>
                    <a:p>
                      <a:pPr algn="l"/>
                      <a:r>
                        <a:rPr lang="ru-RU" sz="105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Правовая и регуляторная готовность продукта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Подготовлена</a:t>
                      </a:r>
                      <a:r>
                        <a:rPr lang="ru-RU" sz="105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 стратегия охрана прав на продукта</a:t>
                      </a:r>
                      <a:endParaRPr lang="ru-RU" sz="1050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Оформлены</a:t>
                      </a:r>
                      <a:r>
                        <a:rPr lang="ru-RU" sz="105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 РИД связанные с продуктом</a:t>
                      </a:r>
                      <a:endParaRPr lang="ru-RU" sz="1050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5553415"/>
                  </a:ext>
                </a:extLst>
              </a:tr>
              <a:tr h="368128">
                <a:tc>
                  <a:txBody>
                    <a:bodyPr/>
                    <a:lstStyle/>
                    <a:p>
                      <a:pPr algn="l"/>
                      <a:r>
                        <a:rPr lang="ru-RU" sz="105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Потребительская готовность продукта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Есть общая гипотеза</a:t>
                      </a:r>
                      <a:r>
                        <a:rPr lang="ru-RU" sz="105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 о потенциальных потребителях</a:t>
                      </a:r>
                      <a:endParaRPr lang="ru-RU" sz="1050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Проведен детальный анализ рынка, конкурентный анализ, выявлены целевые сегменты потребителей, сформирована</a:t>
                      </a:r>
                      <a:r>
                        <a:rPr lang="ru-RU" sz="105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 маркетинговая стратегия</a:t>
                      </a:r>
                      <a:endParaRPr lang="ru-RU" sz="1050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097026"/>
                  </a:ext>
                </a:extLst>
              </a:tr>
              <a:tr h="368128">
                <a:tc>
                  <a:txBody>
                    <a:bodyPr/>
                    <a:lstStyle/>
                    <a:p>
                      <a:pPr algn="l"/>
                      <a:r>
                        <a:rPr lang="ru-RU" sz="105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Готовность бизнес-модели продукта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Бизнес модель отсутствует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Разработана модель монетизации</a:t>
                      </a:r>
                      <a:r>
                        <a:rPr lang="ru-RU" sz="105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 продукта</a:t>
                      </a:r>
                      <a:endParaRPr lang="ru-RU" sz="1050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9269680"/>
                  </a:ext>
                </a:extLst>
              </a:tr>
              <a:tr h="368128">
                <a:tc>
                  <a:txBody>
                    <a:bodyPr/>
                    <a:lstStyle/>
                    <a:p>
                      <a:pPr algn="l"/>
                      <a:r>
                        <a:rPr lang="ru-RU" sz="105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HSE Sans" panose="02000000000000000000" pitchFamily="50" charset="-52"/>
                        </a:rPr>
                        <a:t>Готовность команды проекта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Команда проекта </a:t>
                      </a:r>
                      <a:r>
                        <a:rPr lang="ru-RU" sz="105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состоит из научных сотрудников</a:t>
                      </a:r>
                      <a:endParaRPr lang="ru-RU" sz="1050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Команда проекта укомплектована</a:t>
                      </a:r>
                      <a:r>
                        <a:rPr lang="ru-RU" sz="1050" i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HSE Sans" panose="02000000000000000000" pitchFamily="50" charset="-52"/>
                        </a:rPr>
                        <a:t> менеджером продукта</a:t>
                      </a:r>
                      <a:endParaRPr lang="ru-RU" sz="1050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HSE Sans" panose="02000000000000000000" pitchFamily="50" charset="-5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838296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88634B2-9686-F6CA-4019-B0B7D49AE64C}"/>
              </a:ext>
            </a:extLst>
          </p:cNvPr>
          <p:cNvSpPr txBox="1"/>
          <p:nvPr/>
        </p:nvSpPr>
        <p:spPr>
          <a:xfrm>
            <a:off x="515938" y="1123970"/>
            <a:ext cx="10132991" cy="46166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 b="1" dirty="0">
                <a:solidFill>
                  <a:srgbClr val="102D69"/>
                </a:solidFill>
                <a:latin typeface="HSE Sans" panose="02000000000000000000" pitchFamily="50" charset="-52"/>
              </a:rPr>
              <a:t>Цели и задачи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82765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terms/"/>
    <ds:schemaRef ds:uri="http://www.w3.org/XML/1998/namespace"/>
    <ds:schemaRef ds:uri="e96afe77-3acb-4328-97fc-408e1bde3ecd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9875bd71-cde8-496c-a136-433f55d5e6d0"/>
  </ds:schemaRefs>
</ds:datastoreItem>
</file>

<file path=customXml/itemProps2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891</Words>
  <Application>Microsoft Office PowerPoint</Application>
  <PresentationFormat>Широкоэкранный</PresentationFormat>
  <Paragraphs>191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HSE Sans</vt:lpstr>
      <vt:lpstr>Office Theme</vt:lpstr>
      <vt:lpstr>Коммерциализация продукта…</vt:lpstr>
      <vt:lpstr>Пояснение к презентации</vt:lpstr>
      <vt:lpstr>Описание продукта</vt:lpstr>
      <vt:lpstr>Презентация PowerPoint</vt:lpstr>
      <vt:lpstr>Презентация PowerPoint</vt:lpstr>
      <vt:lpstr>3. УРОВЕНЬ ПОТРЕБИТЕЛЬСКОЙ ГОТОВНОСТИ ПРОДУКТА</vt:lpstr>
      <vt:lpstr>4. УРОВЕНЬ ГОТОВНОСТИ БИЗНЕС-МОДЕЛИ</vt:lpstr>
      <vt:lpstr>4. УРОВЕНЬ ГОТОВНОСТИ КОМАНДЫ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Gennady Pilnov</cp:lastModifiedBy>
  <cp:revision>163</cp:revision>
  <cp:lastPrinted>2021-11-11T13:08:42Z</cp:lastPrinted>
  <dcterms:created xsi:type="dcterms:W3CDTF">2021-11-11T08:52:47Z</dcterms:created>
  <dcterms:modified xsi:type="dcterms:W3CDTF">2024-01-26T11:08:44Z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