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2">
  <p:sldMasterIdLst>
    <p:sldMasterId id="2147483648" r:id="rId1"/>
  </p:sldMasterIdLst>
  <p:notesMasterIdLst>
    <p:notesMasterId r:id="rId19"/>
  </p:notesMasterIdLst>
  <p:sldIdLst>
    <p:sldId id="334" r:id="rId2"/>
    <p:sldId id="351" r:id="rId3"/>
    <p:sldId id="360" r:id="rId4"/>
    <p:sldId id="347" r:id="rId5"/>
    <p:sldId id="350" r:id="rId6"/>
    <p:sldId id="349" r:id="rId7"/>
    <p:sldId id="352" r:id="rId8"/>
    <p:sldId id="353" r:id="rId9"/>
    <p:sldId id="354" r:id="rId10"/>
    <p:sldId id="355" r:id="rId11"/>
    <p:sldId id="357" r:id="rId12"/>
    <p:sldId id="361" r:id="rId13"/>
    <p:sldId id="362" r:id="rId14"/>
    <p:sldId id="363" r:id="rId15"/>
    <p:sldId id="364" r:id="rId16"/>
    <p:sldId id="358" r:id="rId17"/>
    <p:sldId id="359" r:id="rId18"/>
  </p:sldIdLst>
  <p:sldSz cx="24384000" cy="13716000"/>
  <p:notesSz cx="6794500" cy="99314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C59CC0E-13AD-412B-9677-F460187DFFAD}">
          <p14:sldIdLst>
            <p14:sldId id="334"/>
            <p14:sldId id="351"/>
            <p14:sldId id="360"/>
            <p14:sldId id="347"/>
            <p14:sldId id="350"/>
            <p14:sldId id="349"/>
            <p14:sldId id="352"/>
            <p14:sldId id="353"/>
            <p14:sldId id="354"/>
            <p14:sldId id="355"/>
            <p14:sldId id="357"/>
            <p14:sldId id="361"/>
            <p14:sldId id="362"/>
            <p14:sldId id="363"/>
            <p14:sldId id="364"/>
            <p14:sldId id="358"/>
            <p14:sldId id="359"/>
          </p14:sldIdLst>
        </p14:section>
      </p14:sectionLst>
    </p:ex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128">
          <p15:clr>
            <a:srgbClr val="A4A3A4"/>
          </p15:clr>
        </p15:guide>
        <p15:guide id="4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8BB9"/>
    <a:srgbClr val="0F6195"/>
    <a:srgbClr val="2299C0"/>
    <a:srgbClr val="D9D9D9"/>
    <a:srgbClr val="BDFFBD"/>
    <a:srgbClr val="307EAE"/>
    <a:srgbClr val="2BC5E0"/>
    <a:srgbClr val="174CB7"/>
    <a:srgbClr val="007000"/>
    <a:srgbClr val="345B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01" autoAdjust="0"/>
    <p:restoredTop sz="96395" autoAdjust="0"/>
  </p:normalViewPr>
  <p:slideViewPr>
    <p:cSldViewPr>
      <p:cViewPr>
        <p:scale>
          <a:sx n="45" d="100"/>
          <a:sy n="45" d="100"/>
        </p:scale>
        <p:origin x="-792" y="-516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3138"/>
    </p:cViewPr>
  </p:sorterViewPr>
  <p:notesViewPr>
    <p:cSldViewPr showGuides="1">
      <p:cViewPr varScale="1">
        <p:scale>
          <a:sx n="88" d="100"/>
          <a:sy n="88" d="100"/>
        </p:scale>
        <p:origin x="2862" y="78"/>
      </p:cViewPr>
      <p:guideLst>
        <p:guide orient="horz" pos="2880"/>
        <p:guide orient="horz" pos="3128"/>
        <p:guide pos="216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1"/>
          </p:nvPr>
        </p:nvSpPr>
        <p:spPr>
          <a:xfrm>
            <a:off x="905934" y="4717415"/>
            <a:ext cx="4982633" cy="446913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6621125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8354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Длинная </a:t>
            </a:r>
            <a:r>
              <a:rPr lang="ru-RU" dirty="0" err="1" smtClean="0"/>
              <a:t>формулировака</a:t>
            </a:r>
            <a:r>
              <a:rPr lang="ru-RU" dirty="0" smtClean="0"/>
              <a:t> цели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4525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Длинная </a:t>
            </a:r>
            <a:r>
              <a:rPr lang="ru-RU" dirty="0" err="1" smtClean="0"/>
              <a:t>формулировака</a:t>
            </a:r>
            <a:r>
              <a:rPr lang="ru-RU" dirty="0" smtClean="0"/>
              <a:t> цели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4129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Длинная </a:t>
            </a:r>
            <a:r>
              <a:rPr lang="ru-RU" dirty="0" err="1" smtClean="0"/>
              <a:t>формулировака</a:t>
            </a:r>
            <a:r>
              <a:rPr lang="ru-RU" dirty="0" smtClean="0"/>
              <a:t> цели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41298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Длинная </a:t>
            </a:r>
            <a:r>
              <a:rPr lang="ru-RU" dirty="0" err="1" smtClean="0"/>
              <a:t>формулировака</a:t>
            </a:r>
            <a:r>
              <a:rPr lang="ru-RU" dirty="0" smtClean="0"/>
              <a:t> цели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41298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Длинная </a:t>
            </a:r>
            <a:r>
              <a:rPr lang="ru-RU" dirty="0" err="1" smtClean="0"/>
              <a:t>формулировака</a:t>
            </a:r>
            <a:r>
              <a:rPr lang="ru-RU" dirty="0" smtClean="0"/>
              <a:t> цели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41298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Длинная </a:t>
            </a:r>
            <a:r>
              <a:rPr lang="ru-RU" dirty="0" err="1" smtClean="0"/>
              <a:t>формулировака</a:t>
            </a:r>
            <a:r>
              <a:rPr lang="ru-RU" dirty="0" smtClean="0"/>
              <a:t> цели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41298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Длинная </a:t>
            </a:r>
            <a:r>
              <a:rPr lang="ru-RU" dirty="0" err="1" smtClean="0"/>
              <a:t>формулировака</a:t>
            </a:r>
            <a:r>
              <a:rPr lang="ru-RU" dirty="0" smtClean="0"/>
              <a:t> цели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3799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Длинная </a:t>
            </a:r>
            <a:r>
              <a:rPr lang="ru-RU" dirty="0" err="1" smtClean="0"/>
              <a:t>формулировака</a:t>
            </a:r>
            <a:r>
              <a:rPr lang="ru-RU" dirty="0" smtClean="0"/>
              <a:t> цели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013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Длинная </a:t>
            </a:r>
            <a:r>
              <a:rPr lang="ru-RU" dirty="0" err="1" smtClean="0"/>
              <a:t>формулировака</a:t>
            </a:r>
            <a:r>
              <a:rPr lang="ru-RU" dirty="0" smtClean="0"/>
              <a:t> цели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4122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Длинная </a:t>
            </a:r>
            <a:r>
              <a:rPr lang="ru-RU" dirty="0" err="1" smtClean="0"/>
              <a:t>формулировака</a:t>
            </a:r>
            <a:r>
              <a:rPr lang="ru-RU" dirty="0" smtClean="0"/>
              <a:t> цели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4122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9483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1177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Длинная </a:t>
            </a:r>
            <a:r>
              <a:rPr lang="ru-RU" dirty="0" err="1" smtClean="0"/>
              <a:t>формулировака</a:t>
            </a:r>
            <a:r>
              <a:rPr lang="ru-RU" dirty="0" smtClean="0"/>
              <a:t> цели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9421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Длинная </a:t>
            </a:r>
            <a:r>
              <a:rPr lang="ru-RU" dirty="0" err="1" smtClean="0"/>
              <a:t>формулировака</a:t>
            </a:r>
            <a:r>
              <a:rPr lang="ru-RU" dirty="0" smtClean="0"/>
              <a:t> цели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0697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Длинная </a:t>
            </a:r>
            <a:r>
              <a:rPr lang="ru-RU" dirty="0" err="1" smtClean="0"/>
              <a:t>формулировака</a:t>
            </a:r>
            <a:r>
              <a:rPr lang="ru-RU" dirty="0" smtClean="0"/>
              <a:t> цели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0414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Длинная </a:t>
            </a:r>
            <a:r>
              <a:rPr lang="ru-RU" dirty="0" err="1" smtClean="0"/>
              <a:t>формулировака</a:t>
            </a:r>
            <a:r>
              <a:rPr lang="ru-RU" dirty="0" smtClean="0"/>
              <a:t> цели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9399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горизонтальн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5307210" y="892968"/>
            <a:ext cx="13751720" cy="832247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 anchor="b"/>
          <a:lstStyle/>
          <a:p>
            <a:r>
              <a:t>Текст заголовка</a:t>
            </a:r>
          </a:p>
        </p:txBody>
      </p:sp>
      <p:sp>
        <p:nvSpPr>
          <p:cNvPr id="11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833937" y="11519296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935814" y="13001625"/>
            <a:ext cx="494513" cy="51117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"/>
          <p:cNvSpPr/>
          <p:nvPr/>
        </p:nvSpPr>
        <p:spPr>
          <a:xfrm>
            <a:off x="5230254" y="-37339"/>
            <a:ext cx="19217708" cy="13716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3379515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по центр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вертикальн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12495609" y="892968"/>
            <a:ext cx="7500938" cy="1157287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Текст заголовка</a:t>
            </a:r>
          </a:p>
        </p:txBody>
      </p:sp>
      <p:sp>
        <p:nvSpPr>
          <p:cNvPr id="1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387453" y="6697265"/>
            <a:ext cx="7500938" cy="576857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12495609" y="3661171"/>
            <a:ext cx="7500938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9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387453" y="3661171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4500"/>
              </a:spcBef>
              <a:defRPr sz="3800"/>
            </a:lvl1pPr>
            <a:lvl2pPr marL="808264" indent="-465364">
              <a:spcBef>
                <a:spcPts val="4500"/>
              </a:spcBef>
              <a:defRPr sz="3800"/>
            </a:lvl2pPr>
            <a:lvl3pPr marL="1151164" indent="-465364">
              <a:spcBef>
                <a:spcPts val="4500"/>
              </a:spcBef>
              <a:defRPr sz="3800"/>
            </a:lvl3pPr>
            <a:lvl4pPr marL="1494064" indent="-465364">
              <a:spcBef>
                <a:spcPts val="4500"/>
              </a:spcBef>
              <a:defRPr sz="3800"/>
            </a:lvl4pPr>
            <a:lvl5pPr marL="1836964" indent="-465364">
              <a:spcBef>
                <a:spcPts val="4500"/>
              </a:spcBef>
              <a:defRPr sz="3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3 шт.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12495609" y="7161609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6" name="Изображение"/>
          <p:cNvSpPr>
            <a:spLocks noGrp="1"/>
          </p:cNvSpPr>
          <p:nvPr>
            <p:ph type="pic" sz="quarter" idx="14"/>
          </p:nvPr>
        </p:nvSpPr>
        <p:spPr>
          <a:xfrm>
            <a:off x="12504353" y="1250156"/>
            <a:ext cx="7500939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7" name="Изображение"/>
          <p:cNvSpPr>
            <a:spLocks noGrp="1"/>
          </p:cNvSpPr>
          <p:nvPr>
            <p:ph type="pic" sz="half" idx="15"/>
          </p:nvPr>
        </p:nvSpPr>
        <p:spPr>
          <a:xfrm>
            <a:off x="4387453" y="1250156"/>
            <a:ext cx="7500938" cy="112156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–Иван Арсентьев"/>
          <p:cNvSpPr txBox="1">
            <a:spLocks noGrp="1"/>
          </p:cNvSpPr>
          <p:nvPr>
            <p:ph type="body" sz="quarter" idx="13"/>
          </p:nvPr>
        </p:nvSpPr>
        <p:spPr>
          <a:xfrm>
            <a:off x="4833937" y="8947546"/>
            <a:ext cx="14716126" cy="660798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–Иван Арсентьев</a:t>
            </a:r>
          </a:p>
        </p:txBody>
      </p:sp>
      <p:sp>
        <p:nvSpPr>
          <p:cNvPr id="41" name="«Место ввода цитаты»."/>
          <p:cNvSpPr txBox="1">
            <a:spLocks noGrp="1"/>
          </p:cNvSpPr>
          <p:nvPr>
            <p:ph type="body" sz="quarter" idx="14"/>
          </p:nvPr>
        </p:nvSpPr>
        <p:spPr>
          <a:xfrm>
            <a:off x="4833937" y="6000353"/>
            <a:ext cx="14716126" cy="9652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</a:lstStyle>
          <a:p>
            <a:r>
              <a:t>«Место ввода цитаты».</a:t>
            </a:r>
          </a:p>
        </p:txBody>
      </p:sp>
      <p:sp>
        <p:nvSpPr>
          <p:cNvPr id="4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Изображение"/>
          <p:cNvSpPr>
            <a:spLocks noGrp="1"/>
          </p:cNvSpPr>
          <p:nvPr>
            <p:ph type="pic" idx="13"/>
          </p:nvPr>
        </p:nvSpPr>
        <p:spPr>
          <a:xfrm>
            <a:off x="3048000" y="0"/>
            <a:ext cx="18288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39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387453" y="625078"/>
            <a:ext cx="15609094" cy="3036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387453" y="3661171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935814" y="13010554"/>
            <a:ext cx="494513" cy="51117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</p:sldLayoutIdLst>
  <p:transition spd="med"/>
  <p:hf hdr="0" ftr="0" dt="0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titleStyle>
    <p:bodyStyle>
      <a:lvl1pPr marL="6173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10618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15063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19508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23953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28398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32843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37288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41733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Линия"/>
          <p:cNvSpPr/>
          <p:nvPr/>
        </p:nvSpPr>
        <p:spPr>
          <a:xfrm flipV="1">
            <a:off x="10370343" y="1604166"/>
            <a:ext cx="1" cy="2777349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/>
          </a:p>
        </p:txBody>
      </p:sp>
      <p:sp>
        <p:nvSpPr>
          <p:cNvPr id="52" name="Очень крутой…"/>
          <p:cNvSpPr txBox="1"/>
          <p:nvPr/>
        </p:nvSpPr>
        <p:spPr>
          <a:xfrm>
            <a:off x="6361296" y="5482167"/>
            <a:ext cx="16273808" cy="2751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7" tIns="71437" rIns="71437" bIns="71437" anchor="b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7200" b="1" cap="all" dirty="0" smtClean="0">
                <a:sym typeface="Arial Narrow"/>
              </a:rPr>
              <a:t>Коммерциализация продукта …</a:t>
            </a:r>
            <a:endParaRPr lang="ru-RU" sz="8000" dirty="0"/>
          </a:p>
        </p:txBody>
      </p:sp>
      <p:sp>
        <p:nvSpPr>
          <p:cNvPr id="53" name="Очень крутой подзаголовок презентации"/>
          <p:cNvSpPr txBox="1"/>
          <p:nvPr/>
        </p:nvSpPr>
        <p:spPr>
          <a:xfrm>
            <a:off x="7116915" y="8929563"/>
            <a:ext cx="9443424" cy="11732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7" tIns="71437" rIns="71437" bIns="71437"/>
          <a:lstStyle>
            <a:lvl1pPr algn="l">
              <a:defRPr sz="42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endParaRPr dirty="0"/>
          </a:p>
        </p:txBody>
      </p:sp>
      <p:sp>
        <p:nvSpPr>
          <p:cNvPr id="54" name="Название подразделения,  лаборатории, факультета и т.д."/>
          <p:cNvSpPr txBox="1"/>
          <p:nvPr/>
        </p:nvSpPr>
        <p:spPr>
          <a:xfrm>
            <a:off x="6361296" y="794284"/>
            <a:ext cx="11483797" cy="1436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71437" tIns="71437" rIns="71437" bIns="71437" anchor="ctr">
            <a:spAutoFit/>
          </a:bodyPr>
          <a:lstStyle/>
          <a:p>
            <a:pPr algn="l">
              <a:defRPr sz="42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dirty="0"/>
              <a:t>Национальный исследовательский университет «Высшая школа экономики»</a:t>
            </a:r>
          </a:p>
        </p:txBody>
      </p:sp>
      <p:pic>
        <p:nvPicPr>
          <p:cNvPr id="56" name="Изображение" descr="Изображение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1970" y="1330739"/>
            <a:ext cx="2736119" cy="264554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60912287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Линия"/>
          <p:cNvSpPr/>
          <p:nvPr/>
        </p:nvSpPr>
        <p:spPr>
          <a:xfrm>
            <a:off x="1226606" y="2643366"/>
            <a:ext cx="2237046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/>
          </a:p>
        </p:txBody>
      </p:sp>
      <p:pic>
        <p:nvPicPr>
          <p:cNvPr id="63" name="Изображение" descr="Изображение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868883" y="330138"/>
            <a:ext cx="1728192" cy="172819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Очень крутой заголовок…"/>
          <p:cNvSpPr txBox="1"/>
          <p:nvPr/>
        </p:nvSpPr>
        <p:spPr>
          <a:xfrm>
            <a:off x="1226606" y="762186"/>
            <a:ext cx="15817495" cy="1296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6600" b="1" cap="all" dirty="0" smtClean="0">
                <a:solidFill>
                  <a:srgbClr val="253957"/>
                </a:solidFill>
                <a:sym typeface="Arial Narrow"/>
              </a:rPr>
              <a:t>Рабочие пакеты </a:t>
            </a:r>
            <a:endParaRPr lang="ru-RU" sz="6600" b="1" cap="all" dirty="0">
              <a:solidFill>
                <a:srgbClr val="253957"/>
              </a:solidFill>
              <a:sym typeface="Arial Narro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25626" y="2618771"/>
            <a:ext cx="20954328" cy="2175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l"/>
            <a:r>
              <a:rPr lang="ru-RU" sz="4400" i="1" dirty="0">
                <a:solidFill>
                  <a:schemeClr val="bg2">
                    <a:lumMod val="50000"/>
                  </a:schemeClr>
                </a:solidFill>
              </a:rPr>
              <a:t>Рабочий </a:t>
            </a:r>
            <a:r>
              <a:rPr lang="ru-RU" sz="4400" i="1" dirty="0" smtClean="0">
                <a:solidFill>
                  <a:schemeClr val="bg2">
                    <a:lumMod val="50000"/>
                  </a:schemeClr>
                </a:solidFill>
              </a:rPr>
              <a:t>пакет (РП) </a:t>
            </a:r>
            <a:r>
              <a:rPr lang="ru-RU" sz="4400" i="1" dirty="0">
                <a:solidFill>
                  <a:schemeClr val="bg2">
                    <a:lumMod val="50000"/>
                  </a:schemeClr>
                </a:solidFill>
              </a:rPr>
              <a:t>- это группа связанных задач в рамках </a:t>
            </a:r>
            <a:r>
              <a:rPr lang="ru-RU" sz="4400" i="1" dirty="0" smtClean="0">
                <a:solidFill>
                  <a:schemeClr val="bg2">
                    <a:lumMod val="50000"/>
                  </a:schemeClr>
                </a:solidFill>
              </a:rPr>
              <a:t>направления развития проекта. Необходимо указать продолжительность проекта в целом и каждого РП. Если какой из РП не требуется, то его можно удалить</a:t>
            </a:r>
            <a:endParaRPr kumimoji="0" lang="ru-RU" sz="4400" b="0" i="1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sym typeface="Helvetica Light"/>
            </a:endParaRPr>
          </a:p>
        </p:txBody>
      </p:sp>
      <p:graphicFrame>
        <p:nvGraphicFramePr>
          <p:cNvPr id="7" name="Table 21">
            <a:extLst>
              <a:ext uri="{FF2B5EF4-FFF2-40B4-BE49-F238E27FC236}">
                <a16:creationId xmlns:a16="http://schemas.microsoft.com/office/drawing/2014/main" xmlns="" id="{789B4C05-9322-654F-92DA-9806938B3D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146381"/>
              </p:ext>
            </p:extLst>
          </p:nvPr>
        </p:nvGraphicFramePr>
        <p:xfrm>
          <a:off x="7079428" y="5561856"/>
          <a:ext cx="15460416" cy="6712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8368">
                  <a:extLst>
                    <a:ext uri="{9D8B030D-6E8A-4147-A177-3AD203B41FA5}">
                      <a16:colId xmlns:a16="http://schemas.microsoft.com/office/drawing/2014/main" xmlns="" val="4056824194"/>
                    </a:ext>
                  </a:extLst>
                </a:gridCol>
                <a:gridCol w="1288368">
                  <a:extLst>
                    <a:ext uri="{9D8B030D-6E8A-4147-A177-3AD203B41FA5}">
                      <a16:colId xmlns:a16="http://schemas.microsoft.com/office/drawing/2014/main" xmlns="" val="1445035748"/>
                    </a:ext>
                  </a:extLst>
                </a:gridCol>
                <a:gridCol w="1288368">
                  <a:extLst>
                    <a:ext uri="{9D8B030D-6E8A-4147-A177-3AD203B41FA5}">
                      <a16:colId xmlns:a16="http://schemas.microsoft.com/office/drawing/2014/main" xmlns="" val="145952281"/>
                    </a:ext>
                  </a:extLst>
                </a:gridCol>
                <a:gridCol w="1288368">
                  <a:extLst>
                    <a:ext uri="{9D8B030D-6E8A-4147-A177-3AD203B41FA5}">
                      <a16:colId xmlns:a16="http://schemas.microsoft.com/office/drawing/2014/main" xmlns="" val="4165456940"/>
                    </a:ext>
                  </a:extLst>
                </a:gridCol>
                <a:gridCol w="1288368">
                  <a:extLst>
                    <a:ext uri="{9D8B030D-6E8A-4147-A177-3AD203B41FA5}">
                      <a16:colId xmlns:a16="http://schemas.microsoft.com/office/drawing/2014/main" xmlns="" val="2916789707"/>
                    </a:ext>
                  </a:extLst>
                </a:gridCol>
                <a:gridCol w="1288368">
                  <a:extLst>
                    <a:ext uri="{9D8B030D-6E8A-4147-A177-3AD203B41FA5}">
                      <a16:colId xmlns:a16="http://schemas.microsoft.com/office/drawing/2014/main" xmlns="" val="2181663660"/>
                    </a:ext>
                  </a:extLst>
                </a:gridCol>
                <a:gridCol w="1288368">
                  <a:extLst>
                    <a:ext uri="{9D8B030D-6E8A-4147-A177-3AD203B41FA5}">
                      <a16:colId xmlns:a16="http://schemas.microsoft.com/office/drawing/2014/main" xmlns="" val="1469822132"/>
                    </a:ext>
                  </a:extLst>
                </a:gridCol>
                <a:gridCol w="1288368">
                  <a:extLst>
                    <a:ext uri="{9D8B030D-6E8A-4147-A177-3AD203B41FA5}">
                      <a16:colId xmlns:a16="http://schemas.microsoft.com/office/drawing/2014/main" xmlns="" val="3965276697"/>
                    </a:ext>
                  </a:extLst>
                </a:gridCol>
                <a:gridCol w="1288368">
                  <a:extLst>
                    <a:ext uri="{9D8B030D-6E8A-4147-A177-3AD203B41FA5}">
                      <a16:colId xmlns:a16="http://schemas.microsoft.com/office/drawing/2014/main" xmlns="" val="3851522278"/>
                    </a:ext>
                  </a:extLst>
                </a:gridCol>
                <a:gridCol w="1288368">
                  <a:extLst>
                    <a:ext uri="{9D8B030D-6E8A-4147-A177-3AD203B41FA5}">
                      <a16:colId xmlns:a16="http://schemas.microsoft.com/office/drawing/2014/main" xmlns="" val="1809877522"/>
                    </a:ext>
                  </a:extLst>
                </a:gridCol>
                <a:gridCol w="1288368">
                  <a:extLst>
                    <a:ext uri="{9D8B030D-6E8A-4147-A177-3AD203B41FA5}">
                      <a16:colId xmlns:a16="http://schemas.microsoft.com/office/drawing/2014/main" xmlns="" val="3268185573"/>
                    </a:ext>
                  </a:extLst>
                </a:gridCol>
                <a:gridCol w="1288368">
                  <a:extLst>
                    <a:ext uri="{9D8B030D-6E8A-4147-A177-3AD203B41FA5}">
                      <a16:colId xmlns:a16="http://schemas.microsoft.com/office/drawing/2014/main" xmlns="" val="1708000152"/>
                    </a:ext>
                  </a:extLst>
                </a:gridCol>
              </a:tblGrid>
              <a:tr h="747725"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Lato Light" panose="020F0502020204030203" pitchFamily="34" charset="0"/>
                          <a:cs typeface="Times New Roman" panose="02020603050405020304" pitchFamily="18" charset="0"/>
                        </a:rPr>
                        <a:t>1 мес.</a:t>
                      </a:r>
                      <a:endParaRPr lang="en-US" sz="2000" b="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Lato Light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Lato Light" panose="020F0502020204030203" pitchFamily="34" charset="0"/>
                          <a:cs typeface="Times New Roman" panose="02020603050405020304" pitchFamily="18" charset="0"/>
                        </a:rPr>
                        <a:t>2 мес.</a:t>
                      </a:r>
                      <a:endParaRPr lang="en-US" sz="2000" b="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Lato Light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Lato Light" panose="020F0502020204030203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000" b="0" i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Lato Light" panose="020F0502020204030203" pitchFamily="34" charset="0"/>
                          <a:cs typeface="Times New Roman" panose="02020603050405020304" pitchFamily="18" charset="0"/>
                        </a:rPr>
                        <a:t> мес.</a:t>
                      </a:r>
                      <a:endParaRPr lang="en-US" sz="2000" b="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Lato Light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Lato Light" panose="020F0502020204030203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2000" b="0" i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Lato Light" panose="020F0502020204030203" pitchFamily="34" charset="0"/>
                          <a:cs typeface="Times New Roman" panose="02020603050405020304" pitchFamily="18" charset="0"/>
                        </a:rPr>
                        <a:t> мес.</a:t>
                      </a:r>
                      <a:endParaRPr lang="en-US" sz="2000" b="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Lato Light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Lato Light" panose="020F0502020204030203" pitchFamily="34" charset="0"/>
                          <a:cs typeface="Times New Roman" panose="02020603050405020304" pitchFamily="18" charset="0"/>
                        </a:rPr>
                        <a:t>5 мес.</a:t>
                      </a:r>
                      <a:endParaRPr lang="en-US" sz="2000" b="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Lato Light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Lato Light" panose="020F0502020204030203" pitchFamily="34" charset="0"/>
                          <a:cs typeface="Times New Roman" panose="02020603050405020304" pitchFamily="18" charset="0"/>
                        </a:rPr>
                        <a:t>6 мес.</a:t>
                      </a:r>
                      <a:endParaRPr lang="en-US" sz="2000" b="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Lato Light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Lato Light" panose="020F0502020204030203" pitchFamily="34" charset="0"/>
                          <a:cs typeface="Times New Roman" panose="02020603050405020304" pitchFamily="18" charset="0"/>
                        </a:rPr>
                        <a:t>7 мес.</a:t>
                      </a:r>
                      <a:endParaRPr lang="en-US" sz="2000" b="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Lato Light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Lato Light" panose="020F0502020204030203" pitchFamily="34" charset="0"/>
                          <a:cs typeface="Times New Roman" panose="02020603050405020304" pitchFamily="18" charset="0"/>
                        </a:rPr>
                        <a:t>8 мес.</a:t>
                      </a:r>
                      <a:endParaRPr lang="en-US" sz="2000" b="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Lato Light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Lato Light" panose="020F0502020204030203" pitchFamily="34" charset="0"/>
                          <a:cs typeface="Times New Roman" panose="02020603050405020304" pitchFamily="18" charset="0"/>
                        </a:rPr>
                        <a:t>9 мес.</a:t>
                      </a:r>
                      <a:endParaRPr lang="en-US" sz="2000" b="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Lato Light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Lato Light" panose="020F0502020204030203" pitchFamily="34" charset="0"/>
                          <a:cs typeface="Times New Roman" panose="02020603050405020304" pitchFamily="18" charset="0"/>
                        </a:rPr>
                        <a:t>10 мес.</a:t>
                      </a:r>
                      <a:endParaRPr lang="en-US" sz="2000" b="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Lato Light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Lato Light" panose="020F0502020204030203" pitchFamily="34" charset="0"/>
                          <a:cs typeface="Times New Roman" panose="02020603050405020304" pitchFamily="18" charset="0"/>
                        </a:rPr>
                        <a:t>11 мес.</a:t>
                      </a:r>
                      <a:endParaRPr lang="en-US" sz="2000" b="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Lato Light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Lato Light" panose="020F0502020204030203" pitchFamily="34" charset="0"/>
                          <a:cs typeface="Times New Roman" panose="02020603050405020304" pitchFamily="18" charset="0"/>
                        </a:rPr>
                        <a:t>12 мес.</a:t>
                      </a:r>
                      <a:endParaRPr lang="en-US" sz="2000" b="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Lato Light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1129157"/>
                  </a:ext>
                </a:extLst>
              </a:tr>
              <a:tr h="596498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8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8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8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8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8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8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8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8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8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8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8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2830215"/>
                  </a:ext>
                </a:extLst>
              </a:tr>
            </a:tbl>
          </a:graphicData>
        </a:graphic>
      </p:graphicFrame>
      <p:graphicFrame>
        <p:nvGraphicFramePr>
          <p:cNvPr id="8" name="Table 23">
            <a:extLst>
              <a:ext uri="{FF2B5EF4-FFF2-40B4-BE49-F238E27FC236}">
                <a16:creationId xmlns:a16="http://schemas.microsoft.com/office/drawing/2014/main" xmlns="" id="{B13D07A5-E803-2746-A89A-EFFEE143C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750839"/>
              </p:ext>
            </p:extLst>
          </p:nvPr>
        </p:nvGraphicFramePr>
        <p:xfrm>
          <a:off x="1491354" y="5345833"/>
          <a:ext cx="5588078" cy="7089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8078">
                  <a:extLst>
                    <a:ext uri="{9D8B030D-6E8A-4147-A177-3AD203B41FA5}">
                      <a16:colId xmlns:a16="http://schemas.microsoft.com/office/drawing/2014/main" xmlns="" val="297148170"/>
                    </a:ext>
                  </a:extLst>
                </a:gridCol>
              </a:tblGrid>
              <a:tr h="986770"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Times New Roman" panose="02020603050405020304" pitchFamily="18" charset="0"/>
                        <a:ea typeface="Roboto Medium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6711411"/>
                  </a:ext>
                </a:extLst>
              </a:tr>
              <a:tr h="1188392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Roboto Medium" panose="02000000000000000000" pitchFamily="2" charset="0"/>
                          <a:cs typeface="Times New Roman" panose="02020603050405020304" pitchFamily="18" charset="0"/>
                        </a:rPr>
                        <a:t>Повышение</a:t>
                      </a:r>
                      <a:r>
                        <a:rPr lang="ru-RU" sz="2800" b="0" i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Roboto Medium" panose="02000000000000000000" pitchFamily="2" charset="0"/>
                          <a:cs typeface="Times New Roman" panose="02020603050405020304" pitchFamily="18" charset="0"/>
                        </a:rPr>
                        <a:t> технологической готовности</a:t>
                      </a:r>
                      <a:endParaRPr lang="en-US" sz="2800" b="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Roboto Medium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457200" marR="68580" marT="34290" marB="34290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BC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8672463"/>
                  </a:ext>
                </a:extLst>
              </a:tr>
              <a:tr h="1188392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Roboto Medium" panose="02000000000000000000" pitchFamily="2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28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uFillTx/>
                          <a:latin typeface="Times New Roman" panose="02020603050405020304" pitchFamily="18" charset="0"/>
                          <a:ea typeface="Roboto Medium" panose="02000000000000000000" pitchFamily="2" charset="0"/>
                          <a:cs typeface="Times New Roman" panose="02020603050405020304" pitchFamily="18" charset="0"/>
                          <a:sym typeface="Helvetica Light"/>
                        </a:rPr>
                        <a:t>вышение правовой и регуляторной готовности продукта</a:t>
                      </a:r>
                      <a:endParaRPr lang="ru-RU" sz="2800" b="0" i="0" u="none" strike="noStrike" cap="none" spc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uFillTx/>
                        <a:latin typeface="Times New Roman" panose="02020603050405020304" pitchFamily="18" charset="0"/>
                        <a:ea typeface="Roboto Medium" panose="02000000000000000000" pitchFamily="2" charset="0"/>
                        <a:cs typeface="Times New Roman" panose="02020603050405020304" pitchFamily="18" charset="0"/>
                        <a:sym typeface="Helvetica Light"/>
                      </a:endParaRPr>
                    </a:p>
                  </a:txBody>
                  <a:tcPr marL="457200" marR="68580" marT="34290" marB="34290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99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2303603"/>
                  </a:ext>
                </a:extLst>
              </a:tr>
              <a:tr h="1188392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Roboto Medium" panose="02000000000000000000" pitchFamily="2" charset="0"/>
                          <a:cs typeface="Times New Roman" panose="02020603050405020304" pitchFamily="18" charset="0"/>
                        </a:rPr>
                        <a:t>Повышение</a:t>
                      </a:r>
                      <a:r>
                        <a:rPr lang="ru-RU" sz="2800" b="0" i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Roboto Medium" panose="02000000000000000000" pitchFamily="2" charset="0"/>
                          <a:cs typeface="Times New Roman" panose="02020603050405020304" pitchFamily="18" charset="0"/>
                        </a:rPr>
                        <a:t> потребительской готовности</a:t>
                      </a:r>
                      <a:endParaRPr lang="en-US" sz="2800" b="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Roboto Medium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457200" marR="68580" marT="34290" marB="34290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8B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7257650"/>
                  </a:ext>
                </a:extLst>
              </a:tr>
              <a:tr h="1188392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Roboto Medium" panose="02000000000000000000" pitchFamily="2" charset="0"/>
                          <a:cs typeface="Times New Roman" panose="02020603050405020304" pitchFamily="18" charset="0"/>
                        </a:rPr>
                        <a:t>Повышение готовности бизнес модели</a:t>
                      </a:r>
                      <a:endParaRPr lang="en-US" sz="2800" b="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Roboto Medium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457200" marR="68580" marT="34290" marB="34290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1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3268816"/>
                  </a:ext>
                </a:extLst>
              </a:tr>
              <a:tr h="1188392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Roboto Medium" panose="02000000000000000000" pitchFamily="2" charset="0"/>
                          <a:cs typeface="Times New Roman" panose="02020603050405020304" pitchFamily="18" charset="0"/>
                        </a:rPr>
                        <a:t>Повышение</a:t>
                      </a:r>
                      <a:r>
                        <a:rPr lang="ru-RU" sz="2800" b="0" i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Roboto Medium" panose="02000000000000000000" pitchFamily="2" charset="0"/>
                          <a:cs typeface="Times New Roman" panose="02020603050405020304" pitchFamily="18" charset="0"/>
                        </a:rPr>
                        <a:t> готовности команды проекта</a:t>
                      </a:r>
                      <a:endParaRPr lang="en-US" sz="2800" b="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Roboto Medium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457200" marR="68580" marT="34290" marB="34290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74C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9237457"/>
                  </a:ext>
                </a:extLst>
              </a:tr>
            </a:tbl>
          </a:graphicData>
        </a:graphic>
      </p:graphicFrame>
      <p:cxnSp>
        <p:nvCxnSpPr>
          <p:cNvPr id="10" name="Straight Connector 29">
            <a:extLst>
              <a:ext uri="{FF2B5EF4-FFF2-40B4-BE49-F238E27FC236}">
                <a16:creationId xmlns:a16="http://schemas.microsoft.com/office/drawing/2014/main" xmlns="" id="{CBC6A721-4025-E249-B4A2-D39D53BEA630}"/>
              </a:ext>
            </a:extLst>
          </p:cNvPr>
          <p:cNvCxnSpPr>
            <a:cxnSpLocks/>
          </p:cNvCxnSpPr>
          <p:nvPr/>
        </p:nvCxnSpPr>
        <p:spPr>
          <a:xfrm>
            <a:off x="7992532" y="6938761"/>
            <a:ext cx="615440" cy="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25">
            <a:extLst>
              <a:ext uri="{FF2B5EF4-FFF2-40B4-BE49-F238E27FC236}">
                <a16:creationId xmlns:a16="http://schemas.microsoft.com/office/drawing/2014/main" xmlns="" id="{C97A8CE6-6CDD-2547-89C5-CC253C976633}"/>
              </a:ext>
            </a:extLst>
          </p:cNvPr>
          <p:cNvSpPr/>
          <p:nvPr/>
        </p:nvSpPr>
        <p:spPr>
          <a:xfrm>
            <a:off x="12228786" y="7535917"/>
            <a:ext cx="7241628" cy="567559"/>
          </a:xfrm>
          <a:prstGeom prst="rect">
            <a:avLst/>
          </a:prstGeom>
          <a:solidFill>
            <a:srgbClr val="2299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cxnSp>
        <p:nvCxnSpPr>
          <p:cNvPr id="12" name="Straight Connector 30">
            <a:extLst>
              <a:ext uri="{FF2B5EF4-FFF2-40B4-BE49-F238E27FC236}">
                <a16:creationId xmlns:a16="http://schemas.microsoft.com/office/drawing/2014/main" xmlns="" id="{B14DC18A-EBDF-FC4A-ACA1-57005AA97D15}"/>
              </a:ext>
            </a:extLst>
          </p:cNvPr>
          <p:cNvCxnSpPr>
            <a:cxnSpLocks/>
          </p:cNvCxnSpPr>
          <p:nvPr/>
        </p:nvCxnSpPr>
        <p:spPr>
          <a:xfrm>
            <a:off x="7992532" y="7796162"/>
            <a:ext cx="4236254" cy="3511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26">
            <a:extLst>
              <a:ext uri="{FF2B5EF4-FFF2-40B4-BE49-F238E27FC236}">
                <a16:creationId xmlns:a16="http://schemas.microsoft.com/office/drawing/2014/main" xmlns="" id="{44D63B28-9736-EC49-9B2F-483C29EDCB8C}"/>
              </a:ext>
            </a:extLst>
          </p:cNvPr>
          <p:cNvSpPr/>
          <p:nvPr/>
        </p:nvSpPr>
        <p:spPr>
          <a:xfrm>
            <a:off x="10968221" y="8765587"/>
            <a:ext cx="6131059" cy="567559"/>
          </a:xfrm>
          <a:prstGeom prst="rect">
            <a:avLst/>
          </a:prstGeom>
          <a:solidFill>
            <a:srgbClr val="228B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cxnSp>
        <p:nvCxnSpPr>
          <p:cNvPr id="14" name="Straight Connector 31">
            <a:extLst>
              <a:ext uri="{FF2B5EF4-FFF2-40B4-BE49-F238E27FC236}">
                <a16:creationId xmlns:a16="http://schemas.microsoft.com/office/drawing/2014/main" xmlns="" id="{5163C349-FD78-564A-AC94-A6FB1DD91670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7992532" y="9049367"/>
            <a:ext cx="2975689" cy="1075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27">
            <a:extLst>
              <a:ext uri="{FF2B5EF4-FFF2-40B4-BE49-F238E27FC236}">
                <a16:creationId xmlns:a16="http://schemas.microsoft.com/office/drawing/2014/main" xmlns="" id="{4C0989E6-902C-0943-9B78-93DA446B5FA1}"/>
              </a:ext>
            </a:extLst>
          </p:cNvPr>
          <p:cNvSpPr/>
          <p:nvPr/>
        </p:nvSpPr>
        <p:spPr>
          <a:xfrm>
            <a:off x="18240672" y="10123079"/>
            <a:ext cx="4320480" cy="567559"/>
          </a:xfrm>
          <a:prstGeom prst="rect">
            <a:avLst/>
          </a:prstGeom>
          <a:solidFill>
            <a:srgbClr val="0F61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cxnSp>
        <p:nvCxnSpPr>
          <p:cNvPr id="16" name="Straight Connector 32">
            <a:extLst>
              <a:ext uri="{FF2B5EF4-FFF2-40B4-BE49-F238E27FC236}">
                <a16:creationId xmlns:a16="http://schemas.microsoft.com/office/drawing/2014/main" xmlns="" id="{9F9DB6BE-80FD-6F4C-BC85-F6A11A2D24EF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7992532" y="10356069"/>
            <a:ext cx="10248140" cy="5079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28">
            <a:extLst>
              <a:ext uri="{FF2B5EF4-FFF2-40B4-BE49-F238E27FC236}">
                <a16:creationId xmlns:a16="http://schemas.microsoft.com/office/drawing/2014/main" xmlns="" id="{E2B43632-60BD-AF43-A620-7F194B9B8016}"/>
              </a:ext>
            </a:extLst>
          </p:cNvPr>
          <p:cNvSpPr/>
          <p:nvPr/>
        </p:nvSpPr>
        <p:spPr>
          <a:xfrm>
            <a:off x="14561820" y="11352749"/>
            <a:ext cx="4931454" cy="567559"/>
          </a:xfrm>
          <a:prstGeom prst="rect">
            <a:avLst/>
          </a:prstGeom>
          <a:solidFill>
            <a:srgbClr val="174C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cxnSp>
        <p:nvCxnSpPr>
          <p:cNvPr id="18" name="Straight Connector 33">
            <a:extLst>
              <a:ext uri="{FF2B5EF4-FFF2-40B4-BE49-F238E27FC236}">
                <a16:creationId xmlns:a16="http://schemas.microsoft.com/office/drawing/2014/main" xmlns="" id="{FAB58FEF-8F9B-E84D-A8D9-4FA1E70F14A8}"/>
              </a:ext>
            </a:extLst>
          </p:cNvPr>
          <p:cNvCxnSpPr>
            <a:cxnSpLocks/>
          </p:cNvCxnSpPr>
          <p:nvPr/>
        </p:nvCxnSpPr>
        <p:spPr>
          <a:xfrm>
            <a:off x="7992532" y="11592186"/>
            <a:ext cx="6569288" cy="3733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24">
            <a:extLst>
              <a:ext uri="{FF2B5EF4-FFF2-40B4-BE49-F238E27FC236}">
                <a16:creationId xmlns:a16="http://schemas.microsoft.com/office/drawing/2014/main" xmlns="" id="{98DB0544-4D4A-3049-B4C2-BE289337F9ED}"/>
              </a:ext>
            </a:extLst>
          </p:cNvPr>
          <p:cNvSpPr/>
          <p:nvPr/>
        </p:nvSpPr>
        <p:spPr>
          <a:xfrm>
            <a:off x="7992532" y="6654981"/>
            <a:ext cx="7857068" cy="567559"/>
          </a:xfrm>
          <a:prstGeom prst="rect">
            <a:avLst/>
          </a:prstGeom>
          <a:solidFill>
            <a:srgbClr val="2BC5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пример</a:t>
            </a:r>
            <a:endParaRPr lang="en-US" sz="2400" dirty="0">
              <a:solidFill>
                <a:schemeClr val="bg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99175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Линия"/>
          <p:cNvSpPr/>
          <p:nvPr/>
        </p:nvSpPr>
        <p:spPr>
          <a:xfrm>
            <a:off x="1226606" y="2643366"/>
            <a:ext cx="2237046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/>
          </a:p>
        </p:txBody>
      </p:sp>
      <p:pic>
        <p:nvPicPr>
          <p:cNvPr id="63" name="Изображение" descr="Изображение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868883" y="330138"/>
            <a:ext cx="1728192" cy="172819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Очень крутой заголовок…"/>
          <p:cNvSpPr txBox="1"/>
          <p:nvPr/>
        </p:nvSpPr>
        <p:spPr>
          <a:xfrm>
            <a:off x="1225626" y="1054704"/>
            <a:ext cx="19967374" cy="1296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6600" b="1" cap="all" dirty="0" smtClean="0">
                <a:solidFill>
                  <a:srgbClr val="253957"/>
                </a:solidFill>
                <a:sym typeface="Arial Narrow"/>
              </a:rPr>
              <a:t>РП Повышение технологической готовности</a:t>
            </a:r>
            <a:endParaRPr lang="ru-RU" sz="6600" b="1" cap="all" dirty="0">
              <a:solidFill>
                <a:srgbClr val="253957"/>
              </a:solidFill>
              <a:sym typeface="Arial Narrow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087683"/>
              </p:ext>
            </p:extLst>
          </p:nvPr>
        </p:nvGraphicFramePr>
        <p:xfrm>
          <a:off x="1195297" y="4704576"/>
          <a:ext cx="21890433" cy="402563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296811">
                  <a:extLst>
                    <a:ext uri="{9D8B030D-6E8A-4147-A177-3AD203B41FA5}">
                      <a16:colId xmlns:a16="http://schemas.microsoft.com/office/drawing/2014/main" xmlns="" val="2810570652"/>
                    </a:ext>
                  </a:extLst>
                </a:gridCol>
                <a:gridCol w="7296811">
                  <a:extLst>
                    <a:ext uri="{9D8B030D-6E8A-4147-A177-3AD203B41FA5}">
                      <a16:colId xmlns:a16="http://schemas.microsoft.com/office/drawing/2014/main" xmlns="" val="1841268026"/>
                    </a:ext>
                  </a:extLst>
                </a:gridCol>
                <a:gridCol w="7296811">
                  <a:extLst>
                    <a:ext uri="{9D8B030D-6E8A-4147-A177-3AD203B41FA5}">
                      <a16:colId xmlns:a16="http://schemas.microsoft.com/office/drawing/2014/main" xmlns="" val="1641846322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Перечень</a:t>
                      </a:r>
                      <a:r>
                        <a:rPr lang="ru-RU" sz="40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работ / закупок</a:t>
                      </a:r>
                      <a:endParaRPr lang="ru-RU" sz="4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Необходимый</a:t>
                      </a:r>
                      <a:r>
                        <a:rPr lang="ru-RU" sz="40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бюджет</a:t>
                      </a:r>
                      <a:endParaRPr lang="ru-RU" sz="4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Планируемые исполнители </a:t>
                      </a:r>
                      <a:endParaRPr lang="ru-RU" sz="4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3900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1.</a:t>
                      </a:r>
                      <a:r>
                        <a:rPr lang="ru-RU" sz="36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Разработка </a:t>
                      </a:r>
                      <a:r>
                        <a:rPr lang="ru-RU" sz="36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технической документации для продукта (инструкции пользователя и т.д.) 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200 000 руб.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Указать сотрудников НИУ ВШЭ и/или привлекаемых соисполнителей / поставщиков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5442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2.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8544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3.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838629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451347" y="3185592"/>
            <a:ext cx="618630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Пример заполнения</a:t>
            </a:r>
          </a:p>
        </p:txBody>
      </p:sp>
    </p:spTree>
    <p:extLst>
      <p:ext uri="{BB962C8B-B14F-4D97-AF65-F5344CB8AC3E}">
        <p14:creationId xmlns:p14="http://schemas.microsoft.com/office/powerpoint/2010/main" val="101964383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Линия"/>
          <p:cNvSpPr/>
          <p:nvPr/>
        </p:nvSpPr>
        <p:spPr>
          <a:xfrm>
            <a:off x="1226606" y="3329608"/>
            <a:ext cx="2237046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/>
          </a:p>
        </p:txBody>
      </p:sp>
      <p:pic>
        <p:nvPicPr>
          <p:cNvPr id="63" name="Изображение" descr="Изображение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868883" y="330138"/>
            <a:ext cx="1728192" cy="172819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Очень крутой заголовок…"/>
          <p:cNvSpPr txBox="1"/>
          <p:nvPr/>
        </p:nvSpPr>
        <p:spPr>
          <a:xfrm>
            <a:off x="1225626" y="1054704"/>
            <a:ext cx="19967374" cy="1296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6600" b="1" cap="all" dirty="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rPr>
              <a:t>РП Повышение </a:t>
            </a:r>
            <a:r>
              <a:rPr lang="ru-RU" sz="6600" b="1" cap="all" dirty="0">
                <a:solidFill>
                  <a:srgbClr val="253957"/>
                </a:solidFill>
                <a:latin typeface="+mn-lt"/>
                <a:ea typeface="+mn-ea"/>
                <a:cs typeface="+mn-cs"/>
              </a:rPr>
              <a:t>правовой и регуляторной готовности </a:t>
            </a:r>
            <a:endParaRPr lang="ru-RU" sz="6600" b="1" cap="all" dirty="0">
              <a:solidFill>
                <a:srgbClr val="253957"/>
              </a:solidFill>
              <a:latin typeface="+mn-lt"/>
              <a:ea typeface="+mn-ea"/>
              <a:cs typeface="+mn-cs"/>
              <a:sym typeface="Arial Narrow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135568"/>
              </p:ext>
            </p:extLst>
          </p:nvPr>
        </p:nvGraphicFramePr>
        <p:xfrm>
          <a:off x="1195297" y="4409728"/>
          <a:ext cx="21890433" cy="457427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296811">
                  <a:extLst>
                    <a:ext uri="{9D8B030D-6E8A-4147-A177-3AD203B41FA5}">
                      <a16:colId xmlns:a16="http://schemas.microsoft.com/office/drawing/2014/main" xmlns="" val="2810570652"/>
                    </a:ext>
                  </a:extLst>
                </a:gridCol>
                <a:gridCol w="7296811">
                  <a:extLst>
                    <a:ext uri="{9D8B030D-6E8A-4147-A177-3AD203B41FA5}">
                      <a16:colId xmlns:a16="http://schemas.microsoft.com/office/drawing/2014/main" xmlns="" val="1841268026"/>
                    </a:ext>
                  </a:extLst>
                </a:gridCol>
                <a:gridCol w="7296811">
                  <a:extLst>
                    <a:ext uri="{9D8B030D-6E8A-4147-A177-3AD203B41FA5}">
                      <a16:colId xmlns:a16="http://schemas.microsoft.com/office/drawing/2014/main" xmlns="" val="1641846322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Перечень</a:t>
                      </a:r>
                      <a:r>
                        <a:rPr lang="ru-RU" sz="40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работ</a:t>
                      </a:r>
                      <a:endParaRPr lang="ru-RU" sz="4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Необходимый</a:t>
                      </a:r>
                      <a:r>
                        <a:rPr lang="ru-RU" sz="40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бюджет</a:t>
                      </a:r>
                      <a:endParaRPr lang="ru-RU" sz="4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Планируемые исполнители </a:t>
                      </a:r>
                      <a:endParaRPr lang="ru-RU" sz="4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3900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1.</a:t>
                      </a:r>
                      <a:r>
                        <a:rPr lang="ru-RU" sz="36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</a:t>
                      </a:r>
                      <a:r>
                        <a:rPr lang="ru-RU" sz="36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Разработка условий лицензии (оферты)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200 000 руб.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Указать сотрудников НИУ ВШЭ и/или привлекаемых соисполнителей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5442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</a:t>
                      </a:r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. Оформления прав на РИД (патентование)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8544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3.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838629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51347" y="3185592"/>
            <a:ext cx="618630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Пример заполнения</a:t>
            </a:r>
          </a:p>
        </p:txBody>
      </p:sp>
    </p:spTree>
    <p:extLst>
      <p:ext uri="{BB962C8B-B14F-4D97-AF65-F5344CB8AC3E}">
        <p14:creationId xmlns:p14="http://schemas.microsoft.com/office/powerpoint/2010/main" val="358285209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Линия"/>
          <p:cNvSpPr/>
          <p:nvPr/>
        </p:nvSpPr>
        <p:spPr>
          <a:xfrm>
            <a:off x="1226606" y="2643366"/>
            <a:ext cx="2237046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/>
          </a:p>
        </p:txBody>
      </p:sp>
      <p:pic>
        <p:nvPicPr>
          <p:cNvPr id="63" name="Изображение" descr="Изображение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868883" y="330138"/>
            <a:ext cx="1728192" cy="172819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Очень крутой заголовок…"/>
          <p:cNvSpPr txBox="1"/>
          <p:nvPr/>
        </p:nvSpPr>
        <p:spPr>
          <a:xfrm>
            <a:off x="1225626" y="1054704"/>
            <a:ext cx="19967374" cy="1296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6600" b="1" cap="all" dirty="0" smtClean="0">
                <a:solidFill>
                  <a:srgbClr val="253957"/>
                </a:solidFill>
                <a:sym typeface="Arial Narrow"/>
              </a:rPr>
              <a:t>РП Повышение потребительской готовности</a:t>
            </a:r>
            <a:endParaRPr lang="ru-RU" sz="6600" b="1" cap="all" dirty="0">
              <a:solidFill>
                <a:srgbClr val="253957"/>
              </a:solidFill>
              <a:sym typeface="Arial Narrow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305058"/>
              </p:ext>
            </p:extLst>
          </p:nvPr>
        </p:nvGraphicFramePr>
        <p:xfrm>
          <a:off x="1225626" y="4841776"/>
          <a:ext cx="21890433" cy="51229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296811">
                  <a:extLst>
                    <a:ext uri="{9D8B030D-6E8A-4147-A177-3AD203B41FA5}">
                      <a16:colId xmlns:a16="http://schemas.microsoft.com/office/drawing/2014/main" xmlns="" val="2810570652"/>
                    </a:ext>
                  </a:extLst>
                </a:gridCol>
                <a:gridCol w="7296811">
                  <a:extLst>
                    <a:ext uri="{9D8B030D-6E8A-4147-A177-3AD203B41FA5}">
                      <a16:colId xmlns:a16="http://schemas.microsoft.com/office/drawing/2014/main" xmlns="" val="1841268026"/>
                    </a:ext>
                  </a:extLst>
                </a:gridCol>
                <a:gridCol w="7296811">
                  <a:extLst>
                    <a:ext uri="{9D8B030D-6E8A-4147-A177-3AD203B41FA5}">
                      <a16:colId xmlns:a16="http://schemas.microsoft.com/office/drawing/2014/main" xmlns="" val="1641846322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Перечень</a:t>
                      </a:r>
                      <a:r>
                        <a:rPr lang="ru-RU" sz="40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работ</a:t>
                      </a:r>
                      <a:endParaRPr lang="ru-RU" sz="4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Необходимый</a:t>
                      </a:r>
                      <a:r>
                        <a:rPr lang="ru-RU" sz="40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бюджет</a:t>
                      </a:r>
                      <a:endParaRPr lang="ru-RU" sz="4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Планируемые исполнители </a:t>
                      </a:r>
                      <a:endParaRPr lang="ru-RU" sz="4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3900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1.</a:t>
                      </a:r>
                      <a:r>
                        <a:rPr lang="ru-RU" sz="36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Конкурентный анализ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200 000 руб.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Указать сотрудников НИУ ВШЭ и/или привлекаемых соисполнителей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5442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</a:t>
                      </a:r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. Проведение тестирования продукта (услуги)</a:t>
                      </a:r>
                      <a:r>
                        <a:rPr lang="ru-RU" sz="36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</a:t>
                      </a:r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с потенциальными заказчиками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8544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3.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838629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51347" y="3185592"/>
            <a:ext cx="618630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Пример заполнения</a:t>
            </a:r>
          </a:p>
        </p:txBody>
      </p:sp>
    </p:spTree>
    <p:extLst>
      <p:ext uri="{BB962C8B-B14F-4D97-AF65-F5344CB8AC3E}">
        <p14:creationId xmlns:p14="http://schemas.microsoft.com/office/powerpoint/2010/main" val="394898965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Линия"/>
          <p:cNvSpPr/>
          <p:nvPr/>
        </p:nvSpPr>
        <p:spPr>
          <a:xfrm>
            <a:off x="1226606" y="2643366"/>
            <a:ext cx="2237046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/>
          </a:p>
        </p:txBody>
      </p:sp>
      <p:pic>
        <p:nvPicPr>
          <p:cNvPr id="63" name="Изображение" descr="Изображение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868883" y="330138"/>
            <a:ext cx="1728192" cy="172819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Очень крутой заголовок…"/>
          <p:cNvSpPr txBox="1"/>
          <p:nvPr/>
        </p:nvSpPr>
        <p:spPr>
          <a:xfrm>
            <a:off x="1225626" y="1054704"/>
            <a:ext cx="19967374" cy="1296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6600" b="1" cap="all" dirty="0" smtClean="0">
                <a:solidFill>
                  <a:srgbClr val="253957"/>
                </a:solidFill>
                <a:sym typeface="Arial Narrow"/>
              </a:rPr>
              <a:t>РП Повышение готовности бизнес модели</a:t>
            </a:r>
            <a:endParaRPr lang="ru-RU" sz="6600" b="1" cap="all" dirty="0">
              <a:solidFill>
                <a:srgbClr val="253957"/>
              </a:solidFill>
              <a:sym typeface="Arial Narrow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010362"/>
              </p:ext>
            </p:extLst>
          </p:nvPr>
        </p:nvGraphicFramePr>
        <p:xfrm>
          <a:off x="1225626" y="4841776"/>
          <a:ext cx="21890433" cy="51229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296811">
                  <a:extLst>
                    <a:ext uri="{9D8B030D-6E8A-4147-A177-3AD203B41FA5}">
                      <a16:colId xmlns:a16="http://schemas.microsoft.com/office/drawing/2014/main" xmlns="" val="2810570652"/>
                    </a:ext>
                  </a:extLst>
                </a:gridCol>
                <a:gridCol w="7296811">
                  <a:extLst>
                    <a:ext uri="{9D8B030D-6E8A-4147-A177-3AD203B41FA5}">
                      <a16:colId xmlns:a16="http://schemas.microsoft.com/office/drawing/2014/main" xmlns="" val="1841268026"/>
                    </a:ext>
                  </a:extLst>
                </a:gridCol>
                <a:gridCol w="7296811">
                  <a:extLst>
                    <a:ext uri="{9D8B030D-6E8A-4147-A177-3AD203B41FA5}">
                      <a16:colId xmlns:a16="http://schemas.microsoft.com/office/drawing/2014/main" xmlns="" val="1641846322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Перечень</a:t>
                      </a:r>
                      <a:r>
                        <a:rPr lang="ru-RU" sz="40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работ</a:t>
                      </a:r>
                      <a:endParaRPr lang="ru-RU" sz="4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Необходимый</a:t>
                      </a:r>
                      <a:r>
                        <a:rPr lang="ru-RU" sz="40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бюджет</a:t>
                      </a:r>
                      <a:endParaRPr lang="ru-RU" sz="4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Планируемые исполнители </a:t>
                      </a:r>
                      <a:endParaRPr lang="ru-RU" sz="4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3900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1.</a:t>
                      </a:r>
                      <a:r>
                        <a:rPr lang="ru-RU" sz="36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Разработка модели жизненного цикла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200 000 руб.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Указать сотрудников НИУ ВШЭ и/или привлекаемых соисполнителей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5442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</a:t>
                      </a:r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. Разработка</a:t>
                      </a:r>
                      <a:r>
                        <a:rPr lang="ru-RU" sz="36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финансовой модели, включая необходимые договора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8544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3.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838629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51347" y="3185592"/>
            <a:ext cx="618630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Пример заполнения</a:t>
            </a:r>
          </a:p>
        </p:txBody>
      </p:sp>
    </p:spTree>
    <p:extLst>
      <p:ext uri="{BB962C8B-B14F-4D97-AF65-F5344CB8AC3E}">
        <p14:creationId xmlns:p14="http://schemas.microsoft.com/office/powerpoint/2010/main" val="188548497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Линия"/>
          <p:cNvSpPr/>
          <p:nvPr/>
        </p:nvSpPr>
        <p:spPr>
          <a:xfrm>
            <a:off x="1226606" y="2643366"/>
            <a:ext cx="2237046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/>
          </a:p>
        </p:txBody>
      </p:sp>
      <p:pic>
        <p:nvPicPr>
          <p:cNvPr id="63" name="Изображение" descr="Изображение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868883" y="330138"/>
            <a:ext cx="1728192" cy="172819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Очень крутой заголовок…"/>
          <p:cNvSpPr txBox="1"/>
          <p:nvPr/>
        </p:nvSpPr>
        <p:spPr>
          <a:xfrm>
            <a:off x="1225626" y="1054704"/>
            <a:ext cx="19967374" cy="1296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6600" b="1" cap="all" dirty="0" smtClean="0">
                <a:solidFill>
                  <a:srgbClr val="253957"/>
                </a:solidFill>
                <a:sym typeface="Arial Narrow"/>
              </a:rPr>
              <a:t>РП Повышение готовности команды проекта</a:t>
            </a:r>
            <a:endParaRPr lang="ru-RU" sz="6600" b="1" cap="all" dirty="0">
              <a:solidFill>
                <a:srgbClr val="253957"/>
              </a:solidFill>
              <a:sym typeface="Arial Narrow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522764"/>
              </p:ext>
            </p:extLst>
          </p:nvPr>
        </p:nvGraphicFramePr>
        <p:xfrm>
          <a:off x="1025271" y="4913784"/>
          <a:ext cx="21890433" cy="402563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296811">
                  <a:extLst>
                    <a:ext uri="{9D8B030D-6E8A-4147-A177-3AD203B41FA5}">
                      <a16:colId xmlns:a16="http://schemas.microsoft.com/office/drawing/2014/main" xmlns="" val="2810570652"/>
                    </a:ext>
                  </a:extLst>
                </a:gridCol>
                <a:gridCol w="7296811">
                  <a:extLst>
                    <a:ext uri="{9D8B030D-6E8A-4147-A177-3AD203B41FA5}">
                      <a16:colId xmlns:a16="http://schemas.microsoft.com/office/drawing/2014/main" xmlns="" val="1841268026"/>
                    </a:ext>
                  </a:extLst>
                </a:gridCol>
                <a:gridCol w="7296811">
                  <a:extLst>
                    <a:ext uri="{9D8B030D-6E8A-4147-A177-3AD203B41FA5}">
                      <a16:colId xmlns:a16="http://schemas.microsoft.com/office/drawing/2014/main" xmlns="" val="1641846322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Перечень</a:t>
                      </a:r>
                      <a:r>
                        <a:rPr lang="ru-RU" sz="40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работ</a:t>
                      </a:r>
                      <a:endParaRPr lang="ru-RU" sz="4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Необходимый</a:t>
                      </a:r>
                      <a:r>
                        <a:rPr lang="ru-RU" sz="40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бюджет</a:t>
                      </a:r>
                      <a:endParaRPr lang="ru-RU" sz="4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Планируемые исполнители </a:t>
                      </a:r>
                      <a:endParaRPr lang="ru-RU" sz="4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3900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1.</a:t>
                      </a:r>
                      <a:r>
                        <a:rPr lang="ru-RU" sz="36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Привлечение в команду менеджера продукта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200 000 руб.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Указать сотрудников НИУ ВШЭ и/или привлекаемых соисполнителей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5442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2.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8544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3.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838629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51347" y="3185592"/>
            <a:ext cx="618630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Пример заполнения</a:t>
            </a:r>
          </a:p>
        </p:txBody>
      </p:sp>
    </p:spTree>
    <p:extLst>
      <p:ext uri="{BB962C8B-B14F-4D97-AF65-F5344CB8AC3E}">
        <p14:creationId xmlns:p14="http://schemas.microsoft.com/office/powerpoint/2010/main" val="993691747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Линия"/>
          <p:cNvSpPr/>
          <p:nvPr/>
        </p:nvSpPr>
        <p:spPr>
          <a:xfrm>
            <a:off x="1226606" y="2643366"/>
            <a:ext cx="2237046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/>
          </a:p>
        </p:txBody>
      </p:sp>
      <p:pic>
        <p:nvPicPr>
          <p:cNvPr id="63" name="Изображение" descr="Изображение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868883" y="330138"/>
            <a:ext cx="1728192" cy="172819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Очень крутой заголовок…"/>
          <p:cNvSpPr txBox="1"/>
          <p:nvPr/>
        </p:nvSpPr>
        <p:spPr>
          <a:xfrm>
            <a:off x="1225626" y="1054704"/>
            <a:ext cx="15817495" cy="1296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6600" b="1" cap="all" dirty="0" smtClean="0">
                <a:solidFill>
                  <a:srgbClr val="253957"/>
                </a:solidFill>
                <a:sym typeface="Arial Narrow"/>
              </a:rPr>
              <a:t>Ожидаемые Результаты проекта</a:t>
            </a:r>
            <a:endParaRPr lang="ru-RU" sz="6600" b="1" cap="all" dirty="0">
              <a:solidFill>
                <a:srgbClr val="253957"/>
              </a:solidFill>
              <a:sym typeface="Arial Narro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53513" y="2935884"/>
            <a:ext cx="18383198" cy="16831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Необходимо зафиксировать в таблице планируемые финансовые показатели, пример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118908"/>
              </p:ext>
            </p:extLst>
          </p:nvPr>
        </p:nvGraphicFramePr>
        <p:xfrm>
          <a:off x="1225626" y="5921896"/>
          <a:ext cx="21890432" cy="67360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641328">
                  <a:extLst>
                    <a:ext uri="{9D8B030D-6E8A-4147-A177-3AD203B41FA5}">
                      <a16:colId xmlns:a16="http://schemas.microsoft.com/office/drawing/2014/main" xmlns="" val="2810570652"/>
                    </a:ext>
                  </a:extLst>
                </a:gridCol>
                <a:gridCol w="5303888">
                  <a:extLst>
                    <a:ext uri="{9D8B030D-6E8A-4147-A177-3AD203B41FA5}">
                      <a16:colId xmlns:a16="http://schemas.microsoft.com/office/drawing/2014/main" xmlns="" val="3248952590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xmlns="" val="1641846322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xmlns="" val="34374340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4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2023</a:t>
                      </a:r>
                      <a:endParaRPr lang="ru-RU" sz="4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2024</a:t>
                      </a:r>
                      <a:endParaRPr lang="ru-RU" sz="4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2025</a:t>
                      </a:r>
                      <a:endParaRPr lang="ru-RU" sz="4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390088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l"/>
                      <a:r>
                        <a:rPr lang="ru-RU" sz="3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Необходимое финансирование</a:t>
                      </a:r>
                      <a:endParaRPr lang="ru-RU" sz="3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5442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Запрашиваемое в рамках конкурса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j-lt"/>
                        </a:rPr>
                        <a:t>3,0</a:t>
                      </a:r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j-lt"/>
                        </a:rPr>
                        <a:t>2,0</a:t>
                      </a:r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j-lt"/>
                        </a:rPr>
                        <a:t>-</a:t>
                      </a:r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8544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Софинансирование проекта (при наличии)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j-lt"/>
                        </a:rPr>
                        <a:t>-</a:t>
                      </a:r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j-lt"/>
                        </a:rPr>
                        <a:t>0,5</a:t>
                      </a:r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j-lt"/>
                        </a:rPr>
                        <a:t>2,0</a:t>
                      </a:r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8386290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l"/>
                      <a:r>
                        <a:rPr lang="ru-RU" sz="3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Планируемые доходы от реализации продукта/услуги</a:t>
                      </a:r>
                      <a:r>
                        <a:rPr lang="ru-RU" sz="36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, млн. руб.</a:t>
                      </a:r>
                      <a:endParaRPr lang="ru-RU" sz="3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7357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- лицензионные платежи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j-lt"/>
                        </a:rPr>
                        <a:t>1,0</a:t>
                      </a:r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j-lt"/>
                        </a:rPr>
                        <a:t>1,5</a:t>
                      </a:r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j-lt"/>
                        </a:rPr>
                        <a:t>2,5</a:t>
                      </a:r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153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- прочие доходы (НИОКР, работы</a:t>
                      </a:r>
                      <a:r>
                        <a:rPr lang="ru-RU" sz="36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/ услуги)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j-lt"/>
                        </a:rPr>
                        <a:t>0,3</a:t>
                      </a:r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j-lt"/>
                        </a:rPr>
                        <a:t>0,5</a:t>
                      </a:r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j-lt"/>
                        </a:rPr>
                        <a:t>1,0</a:t>
                      </a:r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326108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53513" y="4858836"/>
            <a:ext cx="12817424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Бюджет проекта </a:t>
            </a:r>
            <a:endParaRPr kumimoji="0" lang="ru-RU" sz="5000" b="1" i="0" u="none" strike="noStrike" cap="none" spc="0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740847909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Линия"/>
          <p:cNvSpPr/>
          <p:nvPr/>
        </p:nvSpPr>
        <p:spPr>
          <a:xfrm>
            <a:off x="1226606" y="2643366"/>
            <a:ext cx="2237046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/>
          </a:p>
        </p:txBody>
      </p:sp>
      <p:pic>
        <p:nvPicPr>
          <p:cNvPr id="63" name="Изображение" descr="Изображение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868883" y="330138"/>
            <a:ext cx="1728192" cy="172819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Очень крутой заголовок…"/>
          <p:cNvSpPr txBox="1"/>
          <p:nvPr/>
        </p:nvSpPr>
        <p:spPr>
          <a:xfrm>
            <a:off x="1225626" y="1054704"/>
            <a:ext cx="15817495" cy="1296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6600" b="1" cap="all" dirty="0">
                <a:solidFill>
                  <a:srgbClr val="253957"/>
                </a:solidFill>
                <a:sym typeface="Arial Narrow"/>
              </a:rPr>
              <a:t>Ожидаемые </a:t>
            </a:r>
            <a:r>
              <a:rPr lang="ru-RU" sz="6600" b="1" cap="all" dirty="0" smtClean="0">
                <a:solidFill>
                  <a:srgbClr val="253957"/>
                </a:solidFill>
                <a:sym typeface="Arial Narrow"/>
              </a:rPr>
              <a:t>Результаты проекта</a:t>
            </a:r>
            <a:endParaRPr lang="ru-RU" sz="6600" b="1" cap="all" dirty="0">
              <a:solidFill>
                <a:srgbClr val="253957"/>
              </a:solidFill>
              <a:sym typeface="Arial Narro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53513" y="2935884"/>
            <a:ext cx="18383198" cy="16831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Необходимо зафиксировать в таблице РИД, планируемые к передаче по лицензии, пример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87452"/>
              </p:ext>
            </p:extLst>
          </p:nvPr>
        </p:nvGraphicFramePr>
        <p:xfrm>
          <a:off x="1225626" y="5921896"/>
          <a:ext cx="21890432" cy="36576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641328">
                  <a:extLst>
                    <a:ext uri="{9D8B030D-6E8A-4147-A177-3AD203B41FA5}">
                      <a16:colId xmlns:a16="http://schemas.microsoft.com/office/drawing/2014/main" xmlns="" val="2810570652"/>
                    </a:ext>
                  </a:extLst>
                </a:gridCol>
                <a:gridCol w="5303888">
                  <a:extLst>
                    <a:ext uri="{9D8B030D-6E8A-4147-A177-3AD203B41FA5}">
                      <a16:colId xmlns:a16="http://schemas.microsoft.com/office/drawing/2014/main" xmlns="" val="3248952590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xmlns="" val="1641846322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xmlns="" val="343743409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РИД, планируемые к передаче по лицензии</a:t>
                      </a:r>
                      <a:endParaRPr lang="ru-RU" sz="3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0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Контрагент (наименование организации)</a:t>
                      </a:r>
                      <a:endParaRPr lang="ru-RU" sz="3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Стоимость лицензий</a:t>
                      </a:r>
                      <a:endParaRPr lang="ru-RU" sz="3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3900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Наименование РИД</a:t>
                      </a:r>
                      <a:endParaRPr lang="ru-RU" sz="3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Тип</a:t>
                      </a:r>
                      <a:r>
                        <a:rPr lang="ru-RU" sz="36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РИД</a:t>
                      </a:r>
                      <a:endParaRPr lang="ru-RU" sz="3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3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3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5442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ru-RU" sz="3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8544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ru-RU" sz="3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838629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53513" y="4858836"/>
            <a:ext cx="12817424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Тестовая продажа</a:t>
            </a:r>
            <a:endParaRPr kumimoji="0" lang="ru-RU" sz="5000" b="1" i="0" u="none" strike="noStrike" cap="none" spc="0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60526861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Линия"/>
          <p:cNvSpPr/>
          <p:nvPr/>
        </p:nvSpPr>
        <p:spPr>
          <a:xfrm>
            <a:off x="1226606" y="2643366"/>
            <a:ext cx="2237046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/>
          </a:p>
        </p:txBody>
      </p:sp>
      <p:pic>
        <p:nvPicPr>
          <p:cNvPr id="63" name="Изображение" descr="Изображение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868883" y="330138"/>
            <a:ext cx="1728192" cy="172819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Очень крутой заголовок…"/>
          <p:cNvSpPr txBox="1"/>
          <p:nvPr/>
        </p:nvSpPr>
        <p:spPr>
          <a:xfrm>
            <a:off x="1262458" y="1054704"/>
            <a:ext cx="15817495" cy="1296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6600" b="1" cap="all" dirty="0" smtClean="0">
                <a:solidFill>
                  <a:srgbClr val="253957"/>
                </a:solidFill>
                <a:sym typeface="Arial Narrow"/>
              </a:rPr>
              <a:t>ПОЯСНЕНИЕ К ПРЕЗЕНТАЦИИ</a:t>
            </a:r>
            <a:endParaRPr lang="ru-RU" sz="6600" b="1" cap="all" dirty="0">
              <a:solidFill>
                <a:srgbClr val="253957"/>
              </a:solidFill>
              <a:sym typeface="Arial Narrow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13447" y="2559006"/>
            <a:ext cx="22183628" cy="89466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  <a:t>Настоящий шаблон презентации используется для подготовки проекта по коммерциализации и включает </a:t>
            </a:r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  <a:t>4</a:t>
            </a:r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  <a:t> раздела:</a:t>
            </a:r>
          </a:p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400" b="0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sym typeface="Helvetica Light"/>
            </a:endParaRPr>
          </a:p>
          <a:p>
            <a:pPr algn="l"/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  <a:t>I.</a:t>
            </a:r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  <a:t>Описание </a:t>
            </a:r>
            <a:r>
              <a:rPr lang="ru-RU" sz="4400" dirty="0">
                <a:solidFill>
                  <a:schemeClr val="bg2">
                    <a:lumMod val="50000"/>
                  </a:schemeClr>
                </a:solidFill>
              </a:rPr>
              <a:t>продукта/услуги</a:t>
            </a:r>
            <a:r>
              <a:rPr lang="en-US" sz="4400" dirty="0">
                <a:solidFill>
                  <a:schemeClr val="bg2">
                    <a:lumMod val="50000"/>
                  </a:schemeClr>
                </a:solidFill>
              </a:rPr>
              <a:t> (3-4 </a:t>
            </a:r>
            <a:r>
              <a:rPr lang="ru-RU" sz="4400" dirty="0">
                <a:solidFill>
                  <a:schemeClr val="bg2">
                    <a:lumMod val="50000"/>
                  </a:schemeClr>
                </a:solidFill>
              </a:rPr>
              <a:t>слайда</a:t>
            </a:r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  <a:p>
            <a:pPr algn="l"/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  <a:t>II. </a:t>
            </a:r>
            <a:r>
              <a:rPr lang="ru-RU" sz="4400" dirty="0">
                <a:solidFill>
                  <a:schemeClr val="bg2">
                    <a:lumMod val="50000"/>
                  </a:schemeClr>
                </a:solidFill>
              </a:rPr>
              <a:t>Оценка текущего состояния проекта (</a:t>
            </a:r>
            <a:r>
              <a:rPr lang="en-US" sz="4400" dirty="0">
                <a:solidFill>
                  <a:schemeClr val="bg2">
                    <a:lumMod val="50000"/>
                  </a:schemeClr>
                </a:solidFill>
              </a:rPr>
              <a:t>5</a:t>
            </a:r>
            <a:r>
              <a:rPr lang="ru-RU" sz="4400" dirty="0">
                <a:solidFill>
                  <a:schemeClr val="bg2">
                    <a:lumMod val="50000"/>
                  </a:schemeClr>
                </a:solidFill>
              </a:rPr>
              <a:t> слайдов)</a:t>
            </a:r>
          </a:p>
          <a:p>
            <a:pPr algn="l"/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  <a:t>III. </a:t>
            </a:r>
            <a:r>
              <a:rPr lang="ru-RU" sz="4400" dirty="0">
                <a:solidFill>
                  <a:schemeClr val="bg2">
                    <a:lumMod val="50000"/>
                  </a:schemeClr>
                </a:solidFill>
              </a:rPr>
              <a:t>Описание целей и задач проекта (5 слайдов)</a:t>
            </a:r>
            <a:endParaRPr lang="en-US" sz="44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l"/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  <a:t>IV. </a:t>
            </a:r>
            <a:r>
              <a:rPr lang="ru-RU" sz="4400" dirty="0">
                <a:solidFill>
                  <a:schemeClr val="bg2">
                    <a:lumMod val="50000"/>
                  </a:schemeClr>
                </a:solidFill>
              </a:rPr>
              <a:t>Описание результатов проекта (2 слайда</a:t>
            </a:r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sz="44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l"/>
            <a:endParaRPr kumimoji="0" lang="en-US" sz="4400" b="0" u="none" strike="noStrike" cap="none" spc="0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sym typeface="Helvetica Light"/>
            </a:endParaRPr>
          </a:p>
          <a:p>
            <a:pPr algn="l"/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  <a:t>Подготовленная презентация является </a:t>
            </a:r>
            <a:r>
              <a:rPr lang="ru-RU" sz="4400" b="1" u="sng" dirty="0" smtClean="0">
                <a:solidFill>
                  <a:schemeClr val="bg2">
                    <a:lumMod val="50000"/>
                  </a:schemeClr>
                </a:solidFill>
              </a:rPr>
              <a:t>основой для обсуждения </a:t>
            </a:r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  <a:t>с сотрудниками ЦКРТТ планируемого проекта и включает основные вопросы, которые важны для понимания содержания проекта, создаваемого продукта/услуги и необходимых ресурсов. Степень подробности описания проекта инициатор определяет самостоятельно.</a:t>
            </a:r>
            <a:endParaRPr kumimoji="0" lang="ru-RU" sz="4400" b="0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4323645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Линия"/>
          <p:cNvSpPr/>
          <p:nvPr/>
        </p:nvSpPr>
        <p:spPr>
          <a:xfrm>
            <a:off x="1226606" y="2643366"/>
            <a:ext cx="2237046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/>
          </a:p>
        </p:txBody>
      </p:sp>
      <p:pic>
        <p:nvPicPr>
          <p:cNvPr id="63" name="Изображение" descr="Изображение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868883" y="330138"/>
            <a:ext cx="1728192" cy="172819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Очень крутой заголовок…"/>
          <p:cNvSpPr txBox="1"/>
          <p:nvPr/>
        </p:nvSpPr>
        <p:spPr>
          <a:xfrm>
            <a:off x="1262458" y="1054704"/>
            <a:ext cx="15817495" cy="1296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6600" b="1" cap="all" dirty="0" smtClean="0">
                <a:solidFill>
                  <a:srgbClr val="253957"/>
                </a:solidFill>
                <a:sym typeface="Arial Narrow"/>
              </a:rPr>
              <a:t>Описание продукта </a:t>
            </a:r>
            <a:endParaRPr lang="ru-RU" sz="6600" b="1" cap="all" dirty="0">
              <a:solidFill>
                <a:srgbClr val="253957"/>
              </a:solidFill>
              <a:sym typeface="Arial Narro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13447" y="3211911"/>
            <a:ext cx="11752433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1" u="none" strike="noStrike" cap="none" spc="0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Название продукта </a:t>
            </a:r>
            <a:endParaRPr kumimoji="0" lang="ru-RU" sz="5000" b="0" i="1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379217" y="4081059"/>
            <a:ext cx="21458384" cy="44563"/>
          </a:xfrm>
          <a:prstGeom prst="line">
            <a:avLst/>
          </a:prstGeom>
          <a:noFill/>
          <a:ln w="25400" cap="flat">
            <a:solidFill>
              <a:srgbClr val="228BB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TextBox 8"/>
          <p:cNvSpPr txBox="1"/>
          <p:nvPr/>
        </p:nvSpPr>
        <p:spPr>
          <a:xfrm>
            <a:off x="1413447" y="4985792"/>
            <a:ext cx="11752434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1" u="none" strike="noStrike" cap="none" spc="0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Основное назначение продукта</a:t>
            </a:r>
            <a:endParaRPr kumimoji="0" lang="ru-RU" sz="5000" b="0" i="1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1379217" y="5798465"/>
            <a:ext cx="21458384" cy="44563"/>
          </a:xfrm>
          <a:prstGeom prst="line">
            <a:avLst/>
          </a:prstGeom>
          <a:noFill/>
          <a:ln w="25400" cap="flat">
            <a:solidFill>
              <a:srgbClr val="228BB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" name="TextBox 10"/>
          <p:cNvSpPr txBox="1"/>
          <p:nvPr/>
        </p:nvSpPr>
        <p:spPr>
          <a:xfrm>
            <a:off x="1413447" y="6785992"/>
            <a:ext cx="11762466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1" u="none" strike="noStrike" cap="none" spc="0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Решаемая проблема </a:t>
            </a:r>
            <a:endParaRPr kumimoji="0" lang="ru-RU" sz="5000" b="0" i="1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1389249" y="7655140"/>
            <a:ext cx="21458384" cy="44563"/>
          </a:xfrm>
          <a:prstGeom prst="line">
            <a:avLst/>
          </a:prstGeom>
          <a:noFill/>
          <a:ln w="25400" cap="flat">
            <a:solidFill>
              <a:srgbClr val="228BB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" name="TextBox 12"/>
          <p:cNvSpPr txBox="1"/>
          <p:nvPr/>
        </p:nvSpPr>
        <p:spPr>
          <a:xfrm>
            <a:off x="1413445" y="10480792"/>
            <a:ext cx="15666507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l"/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Ключевой функционал</a:t>
            </a:r>
            <a:endParaRPr kumimoji="0" lang="ru-RU" sz="5000" b="0" i="1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1413448" y="11349941"/>
            <a:ext cx="21458384" cy="44563"/>
          </a:xfrm>
          <a:prstGeom prst="line">
            <a:avLst/>
          </a:prstGeom>
          <a:noFill/>
          <a:ln w="25400" cap="flat">
            <a:solidFill>
              <a:srgbClr val="228BB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TextBox 14"/>
          <p:cNvSpPr txBox="1"/>
          <p:nvPr/>
        </p:nvSpPr>
        <p:spPr>
          <a:xfrm>
            <a:off x="1413445" y="12122427"/>
            <a:ext cx="11752435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1" u="none" strike="noStrike" cap="none" spc="0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Состав продукта</a:t>
            </a:r>
            <a:endParaRPr kumimoji="0" lang="ru-RU" sz="5000" b="0" i="1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1379217" y="12991575"/>
            <a:ext cx="21458384" cy="44563"/>
          </a:xfrm>
          <a:prstGeom prst="line">
            <a:avLst/>
          </a:prstGeom>
          <a:noFill/>
          <a:ln w="25400" cap="flat">
            <a:solidFill>
              <a:srgbClr val="228BB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" name="TextBox 16"/>
          <p:cNvSpPr txBox="1"/>
          <p:nvPr/>
        </p:nvSpPr>
        <p:spPr>
          <a:xfrm>
            <a:off x="1437646" y="8509132"/>
            <a:ext cx="13922706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l"/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Основные потребители и оценка рынка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1413448" y="9378280"/>
            <a:ext cx="21458384" cy="44563"/>
          </a:xfrm>
          <a:prstGeom prst="line">
            <a:avLst/>
          </a:prstGeom>
          <a:noFill/>
          <a:ln w="25400" cap="flat">
            <a:solidFill>
              <a:srgbClr val="228BB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5773456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Линия"/>
          <p:cNvSpPr/>
          <p:nvPr/>
        </p:nvSpPr>
        <p:spPr>
          <a:xfrm>
            <a:off x="1226606" y="2643366"/>
            <a:ext cx="2237046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/>
          </a:p>
        </p:txBody>
      </p:sp>
      <p:sp>
        <p:nvSpPr>
          <p:cNvPr id="59" name="Очень крутой заголовок…"/>
          <p:cNvSpPr txBox="1"/>
          <p:nvPr/>
        </p:nvSpPr>
        <p:spPr>
          <a:xfrm>
            <a:off x="1202198" y="541243"/>
            <a:ext cx="16057784" cy="1296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6600" dirty="0" smtClean="0"/>
              <a:t>Оценка текущего состояния проекта</a:t>
            </a:r>
            <a:endParaRPr sz="6600" dirty="0"/>
          </a:p>
        </p:txBody>
      </p:sp>
      <p:pic>
        <p:nvPicPr>
          <p:cNvPr id="63" name="Изображение" descr="Изображение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868883" y="330138"/>
            <a:ext cx="1728192" cy="172819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Box 2"/>
          <p:cNvSpPr txBox="1"/>
          <p:nvPr/>
        </p:nvSpPr>
        <p:spPr>
          <a:xfrm>
            <a:off x="742728" y="2771547"/>
            <a:ext cx="12817424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0" u="none" strike="noStrike" cap="none" spc="0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1. Уровень</a:t>
            </a:r>
            <a:r>
              <a:rPr kumimoji="0" lang="ru-RU" sz="5000" b="0" i="0" u="none" strike="noStrike" cap="none" spc="0" normalizeH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 технологической готовности</a:t>
            </a:r>
            <a:endParaRPr kumimoji="0" lang="ru-RU" sz="5000" b="0" i="0" u="none" strike="noStrike" cap="none" spc="0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2797" y="4337720"/>
            <a:ext cx="12817424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1" u="none" strike="noStrike" cap="none" spc="0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Описать ключевую идею проекта </a:t>
            </a:r>
            <a:endParaRPr kumimoji="0" lang="ru-RU" sz="5000" b="0" i="1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263557" y="5206868"/>
            <a:ext cx="21458384" cy="44563"/>
          </a:xfrm>
          <a:prstGeom prst="line">
            <a:avLst/>
          </a:prstGeom>
          <a:noFill/>
          <a:ln w="25400" cap="flat">
            <a:solidFill>
              <a:srgbClr val="228BB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2" name="TextBox 11"/>
          <p:cNvSpPr txBox="1"/>
          <p:nvPr/>
        </p:nvSpPr>
        <p:spPr>
          <a:xfrm>
            <a:off x="1441944" y="6177467"/>
            <a:ext cx="21939792" cy="14984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4400" b="0" i="1" u="none" strike="noStrike" cap="none" spc="0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Научное обоснование – на каких научных</a:t>
            </a:r>
            <a:r>
              <a:rPr kumimoji="0" lang="ru-RU" sz="4400" b="0" i="1" u="none" strike="noStrike" cap="none" spc="0" normalizeH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 результатах выстраивается ядро проекта (НИР, НИОКР)?</a:t>
            </a:r>
            <a:endParaRPr kumimoji="0" lang="ru-RU" sz="4400" b="0" i="1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1263557" y="7628263"/>
            <a:ext cx="21458384" cy="44563"/>
          </a:xfrm>
          <a:prstGeom prst="line">
            <a:avLst/>
          </a:prstGeom>
          <a:noFill/>
          <a:ln w="25400" cap="flat">
            <a:solidFill>
              <a:srgbClr val="228BB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" name="TextBox 9"/>
          <p:cNvSpPr txBox="1"/>
          <p:nvPr/>
        </p:nvSpPr>
        <p:spPr>
          <a:xfrm>
            <a:off x="717050" y="8145133"/>
            <a:ext cx="17952640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Готовность прототипа (выбрать один из вариантов):</a:t>
            </a:r>
            <a:endParaRPr kumimoji="0" lang="ru-RU" sz="5000" b="0" i="1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5839" y="9184881"/>
            <a:ext cx="740944" cy="720080"/>
          </a:xfrm>
          <a:prstGeom prst="rect">
            <a:avLst/>
          </a:prstGeom>
          <a:noFill/>
          <a:ln w="12700" cap="flat">
            <a:solidFill>
              <a:srgbClr val="228BB9"/>
            </a:solidFill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20792" y="10266222"/>
            <a:ext cx="740944" cy="720080"/>
          </a:xfrm>
          <a:prstGeom prst="rect">
            <a:avLst/>
          </a:prstGeom>
          <a:noFill/>
          <a:ln w="12700" cap="flat">
            <a:solidFill>
              <a:srgbClr val="228BB9"/>
            </a:solidFill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37418" y="11347563"/>
            <a:ext cx="740944" cy="720080"/>
          </a:xfrm>
          <a:prstGeom prst="rect">
            <a:avLst/>
          </a:prstGeom>
          <a:noFill/>
          <a:ln w="12700" cap="flat">
            <a:solidFill>
              <a:srgbClr val="228BB9"/>
            </a:solidFill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8155" y="9140167"/>
            <a:ext cx="18866096" cy="82137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  <a:t>Разработано техническое задание на создание продукта </a:t>
            </a:r>
            <a:endParaRPr kumimoji="0" lang="ru-RU" sz="4400" b="0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sym typeface="Helvetica Ligh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98912" y="10252054"/>
            <a:ext cx="8686862" cy="82137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  <a:t>Разработан прототип продукта </a:t>
            </a:r>
            <a:endParaRPr kumimoji="0" lang="ru-RU" sz="4400" b="0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sym typeface="Helvetica Ligh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50735" y="11364075"/>
            <a:ext cx="9244019" cy="82137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  <a:t>Прототип протестирован на рынке</a:t>
            </a:r>
            <a:endParaRPr kumimoji="0" lang="ru-RU" sz="4400" b="0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sym typeface="Helvetica Ligh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415839" y="12458301"/>
            <a:ext cx="740944" cy="720080"/>
          </a:xfrm>
          <a:prstGeom prst="rect">
            <a:avLst/>
          </a:prstGeom>
          <a:noFill/>
          <a:ln w="12700" cap="flat">
            <a:solidFill>
              <a:srgbClr val="228BB9"/>
            </a:solidFill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29430" y="12376358"/>
            <a:ext cx="9486631" cy="82137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  <a:t>Ни один из вариантов не подходит</a:t>
            </a:r>
            <a:endParaRPr kumimoji="0" lang="ru-RU" sz="4400" b="0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89476314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Линия"/>
          <p:cNvSpPr/>
          <p:nvPr/>
        </p:nvSpPr>
        <p:spPr>
          <a:xfrm>
            <a:off x="1226606" y="2643366"/>
            <a:ext cx="2237046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/>
          </a:p>
        </p:txBody>
      </p:sp>
      <p:sp>
        <p:nvSpPr>
          <p:cNvPr id="59" name="Очень крутой заголовок…"/>
          <p:cNvSpPr txBox="1"/>
          <p:nvPr/>
        </p:nvSpPr>
        <p:spPr>
          <a:xfrm>
            <a:off x="1127033" y="406632"/>
            <a:ext cx="15817495" cy="1296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6600" b="1" cap="all" dirty="0" smtClean="0">
                <a:solidFill>
                  <a:srgbClr val="253957"/>
                </a:solidFill>
                <a:sym typeface="Arial Narrow"/>
              </a:rPr>
              <a:t>Оценка </a:t>
            </a:r>
            <a:r>
              <a:rPr lang="ru-RU" sz="6600" b="1" cap="all" dirty="0">
                <a:solidFill>
                  <a:srgbClr val="253957"/>
                </a:solidFill>
                <a:sym typeface="Arial Narrow"/>
              </a:rPr>
              <a:t>текущего состояния </a:t>
            </a:r>
            <a:r>
              <a:rPr lang="ru-RU" sz="6600" b="1" cap="all" dirty="0" smtClean="0">
                <a:solidFill>
                  <a:srgbClr val="253957"/>
                </a:solidFill>
                <a:sym typeface="Arial Narrow"/>
              </a:rPr>
              <a:t>проекта</a:t>
            </a:r>
            <a:endParaRPr lang="ru-RU" sz="6600" b="1" cap="all" dirty="0">
              <a:solidFill>
                <a:srgbClr val="253957"/>
              </a:solidFill>
              <a:sym typeface="Arial Narrow"/>
            </a:endParaRPr>
          </a:p>
        </p:txBody>
      </p:sp>
      <p:pic>
        <p:nvPicPr>
          <p:cNvPr id="63" name="Изображение" descr="Изображение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868883" y="330138"/>
            <a:ext cx="1728192" cy="172819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extBox 4"/>
          <p:cNvSpPr txBox="1"/>
          <p:nvPr/>
        </p:nvSpPr>
        <p:spPr>
          <a:xfrm>
            <a:off x="742728" y="2771547"/>
            <a:ext cx="15337704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kumimoji="0" lang="ru-RU" sz="5000" b="0" i="0" u="none" strike="noStrike" cap="none" spc="0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. Уровень</a:t>
            </a:r>
            <a:r>
              <a:rPr kumimoji="0" lang="ru-RU" sz="5000" b="0" i="0" u="none" strike="noStrike" cap="none" spc="0" normalizeH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 правовой и регуляторной готовности</a:t>
            </a:r>
            <a:endParaRPr kumimoji="0" lang="ru-RU" sz="5000" b="0" i="0" u="none" strike="noStrike" cap="none" spc="0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63557" y="4449945"/>
            <a:ext cx="19808075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1" u="none" strike="noStrike" cap="none" spc="0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Описать существующие или планируемые к созданию РИД</a:t>
            </a:r>
            <a:endParaRPr kumimoji="0" lang="ru-RU" sz="5000" b="0" i="1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263557" y="5705872"/>
            <a:ext cx="21458384" cy="44563"/>
          </a:xfrm>
          <a:prstGeom prst="line">
            <a:avLst/>
          </a:prstGeom>
          <a:noFill/>
          <a:ln w="25400" cap="flat">
            <a:solidFill>
              <a:srgbClr val="228BB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" name="TextBox 7"/>
          <p:cNvSpPr txBox="1"/>
          <p:nvPr/>
        </p:nvSpPr>
        <p:spPr>
          <a:xfrm>
            <a:off x="1127033" y="9738320"/>
            <a:ext cx="19808075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1" u="none" strike="noStrike" cap="none" spc="0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В случае отсутствия планируемых РИД, описать причину</a:t>
            </a:r>
            <a:endParaRPr kumimoji="0" lang="ru-RU" sz="5000" b="0" i="1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125501" y="10654089"/>
            <a:ext cx="21458384" cy="44563"/>
          </a:xfrm>
          <a:prstGeom prst="line">
            <a:avLst/>
          </a:prstGeom>
          <a:noFill/>
          <a:ln w="25400" cap="flat">
            <a:solidFill>
              <a:srgbClr val="228BB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6120"/>
              </p:ext>
            </p:extLst>
          </p:nvPr>
        </p:nvGraphicFramePr>
        <p:xfrm>
          <a:off x="1233433" y="6249781"/>
          <a:ext cx="21488508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2836">
                  <a:extLst>
                    <a:ext uri="{9D8B030D-6E8A-4147-A177-3AD203B41FA5}">
                      <a16:colId xmlns:a16="http://schemas.microsoft.com/office/drawing/2014/main" xmlns="" val="285035893"/>
                    </a:ext>
                  </a:extLst>
                </a:gridCol>
                <a:gridCol w="7162836">
                  <a:extLst>
                    <a:ext uri="{9D8B030D-6E8A-4147-A177-3AD203B41FA5}">
                      <a16:colId xmlns:a16="http://schemas.microsoft.com/office/drawing/2014/main" xmlns="" val="2175406086"/>
                    </a:ext>
                  </a:extLst>
                </a:gridCol>
                <a:gridCol w="7162836">
                  <a:extLst>
                    <a:ext uri="{9D8B030D-6E8A-4147-A177-3AD203B41FA5}">
                      <a16:colId xmlns:a16="http://schemas.microsoft.com/office/drawing/2014/main" xmlns="" val="1295720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u="none" strike="noStrike" cap="none" spc="0" baseline="0" dirty="0" smtClean="0">
                          <a:ln>
                            <a:noFill/>
                          </a:ln>
                          <a:effectLst/>
                          <a:uFillTx/>
                          <a:sym typeface="Helvetica Light"/>
                        </a:rPr>
                        <a:t>Название РИД</a:t>
                      </a:r>
                      <a:endParaRPr lang="ru-RU" sz="2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u="none" strike="noStrike" cap="none" spc="0" baseline="0" dirty="0" smtClean="0">
                          <a:ln>
                            <a:noFill/>
                          </a:ln>
                          <a:effectLst/>
                          <a:uFillTx/>
                          <a:sym typeface="Helvetica Light"/>
                        </a:rPr>
                        <a:t>Планируемая форма (изобретение, программа для ЭВМ, произведение науки и т.п.</a:t>
                      </a:r>
                      <a:endParaRPr lang="ru-RU" sz="2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u="none" strike="noStrike" cap="none" spc="0" baseline="0" dirty="0" smtClean="0">
                          <a:ln>
                            <a:noFill/>
                          </a:ln>
                          <a:effectLst/>
                          <a:uFillTx/>
                          <a:sym typeface="Helvetica Light"/>
                        </a:rPr>
                        <a:t>Планируемые сроки создания</a:t>
                      </a:r>
                      <a:endParaRPr lang="ru-RU" sz="28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0363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9072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25553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01097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9784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Линия"/>
          <p:cNvSpPr/>
          <p:nvPr/>
        </p:nvSpPr>
        <p:spPr>
          <a:xfrm>
            <a:off x="1226606" y="2643366"/>
            <a:ext cx="2237046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/>
          </a:p>
        </p:txBody>
      </p:sp>
      <p:pic>
        <p:nvPicPr>
          <p:cNvPr id="63" name="Изображение" descr="Изображение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868883" y="330138"/>
            <a:ext cx="1728192" cy="172819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Очень крутой заголовок…"/>
          <p:cNvSpPr txBox="1"/>
          <p:nvPr/>
        </p:nvSpPr>
        <p:spPr>
          <a:xfrm>
            <a:off x="1260962" y="382977"/>
            <a:ext cx="17987822" cy="1296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6600" b="1" cap="all" dirty="0" smtClean="0">
                <a:solidFill>
                  <a:srgbClr val="253957"/>
                </a:solidFill>
                <a:sym typeface="Arial Narrow"/>
              </a:rPr>
              <a:t>Оценка </a:t>
            </a:r>
            <a:r>
              <a:rPr lang="ru-RU" sz="6600" b="1" cap="all" dirty="0">
                <a:solidFill>
                  <a:srgbClr val="253957"/>
                </a:solidFill>
                <a:sym typeface="Arial Narrow"/>
              </a:rPr>
              <a:t>текущего состояния </a:t>
            </a:r>
            <a:r>
              <a:rPr lang="ru-RU" sz="6600" b="1" cap="all" dirty="0" smtClean="0">
                <a:solidFill>
                  <a:srgbClr val="253957"/>
                </a:solidFill>
                <a:sym typeface="Arial Narrow"/>
              </a:rPr>
              <a:t>проекта</a:t>
            </a:r>
            <a:endParaRPr lang="ru-RU" sz="6600" b="1" cap="all" dirty="0">
              <a:solidFill>
                <a:srgbClr val="253957"/>
              </a:solidFill>
              <a:sym typeface="Arial Narro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2728" y="2771547"/>
            <a:ext cx="15337704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kumimoji="0" lang="ru-RU" sz="5000" b="0" i="0" u="none" strike="noStrike" cap="none" spc="0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. Уровень</a:t>
            </a:r>
            <a:r>
              <a:rPr kumimoji="0" lang="ru-RU" sz="5000" b="0" i="0" u="none" strike="noStrike" cap="none" spc="0" normalizeH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потребительской готовности продукта</a:t>
            </a:r>
            <a:endParaRPr kumimoji="0" lang="ru-RU" sz="5000" b="0" i="0" u="none" strike="noStrike" cap="none" spc="0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FillTx/>
              <a:sym typeface="Helvetica Ligh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5682" y="6042339"/>
            <a:ext cx="20954328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1" u="none" strike="noStrike" cap="none" spc="0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Описать ценностное предложение</a:t>
            </a:r>
            <a:r>
              <a:rPr kumimoji="0" lang="ru-RU" sz="5000" b="0" i="1" u="none" strike="noStrike" cap="none" spc="0" normalizeH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 для потенциального клиента </a:t>
            </a:r>
            <a:endParaRPr kumimoji="0" lang="ru-RU" sz="5000" b="0" i="1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024150" y="6958108"/>
            <a:ext cx="21458384" cy="44563"/>
          </a:xfrm>
          <a:prstGeom prst="line">
            <a:avLst/>
          </a:prstGeom>
          <a:noFill/>
          <a:ln w="25400" cap="flat">
            <a:solidFill>
              <a:srgbClr val="228BB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TextBox 8"/>
          <p:cNvSpPr txBox="1"/>
          <p:nvPr/>
        </p:nvSpPr>
        <p:spPr>
          <a:xfrm>
            <a:off x="1027214" y="4154176"/>
            <a:ext cx="20954328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1" u="none" strike="noStrike" cap="none" spc="0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Описать целевую</a:t>
            </a:r>
            <a:r>
              <a:rPr kumimoji="0" lang="ru-RU" sz="5000" b="0" i="1" u="none" strike="noStrike" cap="none" spc="0" normalizeH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 аудиторию (разделить на сегменты) </a:t>
            </a:r>
            <a:endParaRPr kumimoji="0" lang="ru-RU" sz="5000" b="0" i="1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1025682" y="5069945"/>
            <a:ext cx="21458384" cy="44563"/>
          </a:xfrm>
          <a:prstGeom prst="line">
            <a:avLst/>
          </a:prstGeom>
          <a:noFill/>
          <a:ln w="25400" cap="flat">
            <a:solidFill>
              <a:srgbClr val="228BB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" name="TextBox 10"/>
          <p:cNvSpPr txBox="1"/>
          <p:nvPr/>
        </p:nvSpPr>
        <p:spPr>
          <a:xfrm>
            <a:off x="1025682" y="8198809"/>
            <a:ext cx="20954328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1" u="none" strike="noStrike" cap="none" spc="0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Перечислить конкурентов </a:t>
            </a:r>
            <a:endParaRPr kumimoji="0" lang="ru-RU" sz="5000" b="0" i="1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1024150" y="9114578"/>
            <a:ext cx="21458384" cy="44563"/>
          </a:xfrm>
          <a:prstGeom prst="line">
            <a:avLst/>
          </a:prstGeom>
          <a:noFill/>
          <a:ln w="25400" cap="flat">
            <a:solidFill>
              <a:srgbClr val="228BB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" name="TextBox 12"/>
          <p:cNvSpPr txBox="1"/>
          <p:nvPr/>
        </p:nvSpPr>
        <p:spPr>
          <a:xfrm>
            <a:off x="1025682" y="10279635"/>
            <a:ext cx="20954328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1" u="none" strike="noStrike" cap="none" spc="0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Описать основные преимущества по</a:t>
            </a:r>
            <a:r>
              <a:rPr kumimoji="0" lang="ru-RU" sz="5000" b="0" i="1" u="none" strike="noStrike" cap="none" spc="0" normalizeH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 сравнению с конкурентами</a:t>
            </a:r>
            <a:endParaRPr kumimoji="0" lang="ru-RU" sz="5000" b="0" i="1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1024150" y="11195404"/>
            <a:ext cx="21458384" cy="44563"/>
          </a:xfrm>
          <a:prstGeom prst="line">
            <a:avLst/>
          </a:prstGeom>
          <a:noFill/>
          <a:ln w="25400" cap="flat">
            <a:solidFill>
              <a:srgbClr val="228BB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75310923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Линия"/>
          <p:cNvSpPr/>
          <p:nvPr/>
        </p:nvSpPr>
        <p:spPr>
          <a:xfrm>
            <a:off x="1226606" y="2643366"/>
            <a:ext cx="2237046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/>
          </a:p>
        </p:txBody>
      </p:sp>
      <p:pic>
        <p:nvPicPr>
          <p:cNvPr id="63" name="Изображение" descr="Изображение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868883" y="330138"/>
            <a:ext cx="1728192" cy="172819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Очень крутой заголовок…"/>
          <p:cNvSpPr txBox="1"/>
          <p:nvPr/>
        </p:nvSpPr>
        <p:spPr>
          <a:xfrm>
            <a:off x="1260962" y="382977"/>
            <a:ext cx="18707902" cy="1296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6600" b="1" cap="all" dirty="0" smtClean="0">
                <a:solidFill>
                  <a:srgbClr val="253957"/>
                </a:solidFill>
                <a:sym typeface="Arial Narrow"/>
              </a:rPr>
              <a:t>Оценка </a:t>
            </a:r>
            <a:r>
              <a:rPr lang="ru-RU" sz="6600" b="1" cap="all" dirty="0">
                <a:solidFill>
                  <a:srgbClr val="253957"/>
                </a:solidFill>
                <a:sym typeface="Arial Narrow"/>
              </a:rPr>
              <a:t>текущего состояния </a:t>
            </a:r>
            <a:r>
              <a:rPr lang="ru-RU" sz="6600" b="1" cap="all" dirty="0" smtClean="0">
                <a:solidFill>
                  <a:srgbClr val="253957"/>
                </a:solidFill>
                <a:sym typeface="Arial Narrow"/>
              </a:rPr>
              <a:t>проекта</a:t>
            </a:r>
            <a:endParaRPr lang="ru-RU" sz="6600" b="1" cap="all" dirty="0">
              <a:solidFill>
                <a:srgbClr val="253957"/>
              </a:solidFill>
              <a:sym typeface="Arial Narro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913456" y="2853982"/>
            <a:ext cx="15337704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  <a:r>
              <a:rPr kumimoji="0" lang="ru-RU" sz="5000" b="0" i="0" u="none" strike="noStrike" cap="none" spc="0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. Уровень</a:t>
            </a:r>
            <a:r>
              <a:rPr kumimoji="0" lang="ru-RU" sz="5000" b="0" i="0" u="none" strike="noStrike" cap="none" spc="0" normalizeH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готовности бизнес-модели</a:t>
            </a:r>
            <a:endParaRPr kumimoji="0" lang="ru-RU" sz="5000" b="0" i="0" u="none" strike="noStrike" cap="none" spc="0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FillTx/>
              <a:sym typeface="Helvetica Ligh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7214" y="7389335"/>
            <a:ext cx="20954328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1" u="none" strike="noStrike" cap="none" spc="0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Перечислить основные выявленные гипотезы</a:t>
            </a:r>
            <a:r>
              <a:rPr kumimoji="0" lang="ru-RU" sz="5000" b="0" i="1" u="none" strike="noStrike" cap="none" spc="0" normalizeH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 </a:t>
            </a:r>
            <a:endParaRPr kumimoji="0" lang="ru-RU" sz="5000" b="0" i="1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025682" y="8305104"/>
            <a:ext cx="21458384" cy="44563"/>
          </a:xfrm>
          <a:prstGeom prst="line">
            <a:avLst/>
          </a:prstGeom>
          <a:noFill/>
          <a:ln w="25400" cap="flat">
            <a:solidFill>
              <a:srgbClr val="228BB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TextBox 8"/>
          <p:cNvSpPr txBox="1"/>
          <p:nvPr/>
        </p:nvSpPr>
        <p:spPr>
          <a:xfrm>
            <a:off x="1027214" y="4154176"/>
            <a:ext cx="20954328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1" u="none" strike="noStrike" cap="none" spc="0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Описать модель монетизации </a:t>
            </a:r>
            <a:endParaRPr kumimoji="0" lang="ru-RU" sz="5000" b="0" i="1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1025682" y="5069945"/>
            <a:ext cx="21458384" cy="44563"/>
          </a:xfrm>
          <a:prstGeom prst="line">
            <a:avLst/>
          </a:prstGeom>
          <a:noFill/>
          <a:ln w="25400" cap="flat">
            <a:solidFill>
              <a:srgbClr val="228BB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" name="TextBox 10"/>
          <p:cNvSpPr txBox="1"/>
          <p:nvPr/>
        </p:nvSpPr>
        <p:spPr>
          <a:xfrm>
            <a:off x="1252765" y="10146465"/>
            <a:ext cx="20954328" cy="16831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l"/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Показать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какой объем рынка, предположительно, готов забрать продукт</a:t>
            </a:r>
            <a:endParaRPr kumimoji="0" lang="ru-RU" sz="5000" b="0" i="1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1252765" y="11785054"/>
            <a:ext cx="21458384" cy="44563"/>
          </a:xfrm>
          <a:prstGeom prst="line">
            <a:avLst/>
          </a:prstGeom>
          <a:noFill/>
          <a:ln w="25400" cap="flat">
            <a:solidFill>
              <a:srgbClr val="228BB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86594932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Линия"/>
          <p:cNvSpPr/>
          <p:nvPr/>
        </p:nvSpPr>
        <p:spPr>
          <a:xfrm>
            <a:off x="1226606" y="2643366"/>
            <a:ext cx="2237046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/>
          </a:p>
        </p:txBody>
      </p:sp>
      <p:pic>
        <p:nvPicPr>
          <p:cNvPr id="63" name="Изображение" descr="Изображение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868883" y="330138"/>
            <a:ext cx="1728192" cy="172819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Очень крутой заголовок…"/>
          <p:cNvSpPr txBox="1"/>
          <p:nvPr/>
        </p:nvSpPr>
        <p:spPr>
          <a:xfrm>
            <a:off x="1260962" y="382977"/>
            <a:ext cx="17843806" cy="1296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6600" b="1" cap="all" dirty="0" smtClean="0">
                <a:solidFill>
                  <a:srgbClr val="253957"/>
                </a:solidFill>
                <a:sym typeface="Arial Narrow"/>
              </a:rPr>
              <a:t>Оценка </a:t>
            </a:r>
            <a:r>
              <a:rPr lang="ru-RU" sz="6600" b="1" cap="all" dirty="0">
                <a:solidFill>
                  <a:srgbClr val="253957"/>
                </a:solidFill>
                <a:sym typeface="Arial Narrow"/>
              </a:rPr>
              <a:t>текущего состояния </a:t>
            </a:r>
            <a:r>
              <a:rPr lang="ru-RU" sz="6600" b="1" cap="all" dirty="0" smtClean="0">
                <a:solidFill>
                  <a:srgbClr val="253957"/>
                </a:solidFill>
                <a:sym typeface="Arial Narrow"/>
              </a:rPr>
              <a:t>проекта</a:t>
            </a:r>
            <a:endParaRPr lang="ru-RU" sz="6600" b="1" cap="all" dirty="0">
              <a:solidFill>
                <a:srgbClr val="253957"/>
              </a:solidFill>
              <a:sym typeface="Arial Narro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409400" y="2956468"/>
            <a:ext cx="15337704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  <a:r>
              <a:rPr kumimoji="0" lang="ru-RU" sz="5000" b="0" i="0" u="none" strike="noStrike" cap="none" spc="0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. Уровень</a:t>
            </a:r>
            <a:r>
              <a:rPr kumimoji="0" lang="ru-RU" sz="5000" b="0" i="0" u="none" strike="noStrike" cap="none" spc="0" normalizeH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готовности команды проекта</a:t>
            </a:r>
            <a:endParaRPr kumimoji="0" lang="ru-RU" sz="5000" b="0" i="0" u="none" strike="noStrike" cap="none" spc="0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FillTx/>
              <a:sym typeface="Helvetica Light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564161"/>
              </p:ext>
            </p:extLst>
          </p:nvPr>
        </p:nvGraphicFramePr>
        <p:xfrm>
          <a:off x="1341262" y="5719884"/>
          <a:ext cx="21795954" cy="32308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428231">
                  <a:extLst>
                    <a:ext uri="{9D8B030D-6E8A-4147-A177-3AD203B41FA5}">
                      <a16:colId xmlns:a16="http://schemas.microsoft.com/office/drawing/2014/main" xmlns="" val="1187819476"/>
                    </a:ext>
                  </a:extLst>
                </a:gridCol>
                <a:gridCol w="5054355">
                  <a:extLst>
                    <a:ext uri="{9D8B030D-6E8A-4147-A177-3AD203B41FA5}">
                      <a16:colId xmlns:a16="http://schemas.microsoft.com/office/drawing/2014/main" xmlns="" val="3519217545"/>
                    </a:ext>
                  </a:extLst>
                </a:gridCol>
                <a:gridCol w="6552728">
                  <a:extLst>
                    <a:ext uri="{9D8B030D-6E8A-4147-A177-3AD203B41FA5}">
                      <a16:colId xmlns:a16="http://schemas.microsoft.com/office/drawing/2014/main" xmlns="" val="1212289301"/>
                    </a:ext>
                  </a:extLst>
                </a:gridCol>
                <a:gridCol w="5760640">
                  <a:extLst>
                    <a:ext uri="{9D8B030D-6E8A-4147-A177-3AD203B41FA5}">
                      <a16:colId xmlns:a16="http://schemas.microsoft.com/office/drawing/2014/main" xmlns="" val="36696817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ФИО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Роль в проекте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Обязанности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Опыт </a:t>
                      </a:r>
                      <a:endParaRPr lang="ru-R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81613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66971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7324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80325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260962" y="4117734"/>
            <a:ext cx="20954328" cy="16831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1" u="none" strike="noStrike" cap="none" spc="0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rPr>
              <a:t>Команда проекта (ключевые 3-5 сотрудников) описывается в табличном виде </a:t>
            </a:r>
            <a:endParaRPr kumimoji="0" lang="ru-RU" sz="5000" b="0" i="1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80329264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Линия"/>
          <p:cNvSpPr/>
          <p:nvPr/>
        </p:nvSpPr>
        <p:spPr>
          <a:xfrm>
            <a:off x="1226606" y="2643366"/>
            <a:ext cx="2237046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/>
          </a:p>
        </p:txBody>
      </p:sp>
      <p:pic>
        <p:nvPicPr>
          <p:cNvPr id="63" name="Изображение" descr="Изображение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868883" y="330138"/>
            <a:ext cx="1728192" cy="172819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Очень крутой заголовок…"/>
          <p:cNvSpPr txBox="1"/>
          <p:nvPr/>
        </p:nvSpPr>
        <p:spPr>
          <a:xfrm>
            <a:off x="1226606" y="762186"/>
            <a:ext cx="15817495" cy="1296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6600" b="1" cap="all" dirty="0" smtClean="0">
                <a:solidFill>
                  <a:srgbClr val="253957"/>
                </a:solidFill>
                <a:sym typeface="Arial Narrow"/>
              </a:rPr>
              <a:t>Цели и задачи проекта</a:t>
            </a:r>
            <a:endParaRPr lang="ru-RU" sz="6600" b="1" cap="all" dirty="0">
              <a:solidFill>
                <a:srgbClr val="253957"/>
              </a:solidFill>
              <a:sym typeface="Arial Narrow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312731"/>
              </p:ext>
            </p:extLst>
          </p:nvPr>
        </p:nvGraphicFramePr>
        <p:xfrm>
          <a:off x="1174777" y="5561854"/>
          <a:ext cx="21890432" cy="705678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824536">
                  <a:extLst>
                    <a:ext uri="{9D8B030D-6E8A-4147-A177-3AD203B41FA5}">
                      <a16:colId xmlns:a16="http://schemas.microsoft.com/office/drawing/2014/main" xmlns="" val="615193336"/>
                    </a:ext>
                  </a:extLst>
                </a:gridCol>
                <a:gridCol w="7632848">
                  <a:extLst>
                    <a:ext uri="{9D8B030D-6E8A-4147-A177-3AD203B41FA5}">
                      <a16:colId xmlns:a16="http://schemas.microsoft.com/office/drawing/2014/main" xmlns="" val="756722126"/>
                    </a:ext>
                  </a:extLst>
                </a:gridCol>
                <a:gridCol w="9433048">
                  <a:extLst>
                    <a:ext uri="{9D8B030D-6E8A-4147-A177-3AD203B41FA5}">
                      <a16:colId xmlns:a16="http://schemas.microsoft.com/office/drawing/2014/main" xmlns="" val="2980905059"/>
                    </a:ext>
                  </a:extLst>
                </a:gridCol>
              </a:tblGrid>
              <a:tr h="789246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Направление развития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Текущее состояние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Цели проекта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90204"/>
                  </a:ext>
                </a:extLst>
              </a:tr>
              <a:tr h="1253508">
                <a:tc>
                  <a:txBody>
                    <a:bodyPr/>
                    <a:lstStyle/>
                    <a:p>
                      <a:pPr algn="l"/>
                      <a:r>
                        <a:rPr lang="ru-RU" sz="32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Технологическая готовность </a:t>
                      </a:r>
                      <a:r>
                        <a:rPr lang="ru-RU" sz="32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продукта</a:t>
                      </a:r>
                      <a:endParaRPr lang="ru-RU" sz="3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Пример</a:t>
                      </a:r>
                    </a:p>
                    <a:p>
                      <a:r>
                        <a:rPr lang="ru-RU" i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Подготовлено ТЗ на создание</a:t>
                      </a:r>
                      <a:r>
                        <a:rPr lang="ru-RU" i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прототипа продукта</a:t>
                      </a:r>
                      <a:endParaRPr lang="ru-RU" i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215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Разработан</a:t>
                      </a:r>
                      <a:r>
                        <a:rPr lang="ru-RU" i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прототип продукта</a:t>
                      </a:r>
                      <a:endParaRPr lang="ru-RU" i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9107870"/>
                  </a:ext>
                </a:extLst>
              </a:tr>
              <a:tr h="1253508">
                <a:tc>
                  <a:txBody>
                    <a:bodyPr/>
                    <a:lstStyle/>
                    <a:p>
                      <a:pPr algn="l"/>
                      <a:r>
                        <a:rPr lang="ru-RU" sz="32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Правовая и регуляторная готовность </a:t>
                      </a:r>
                      <a:r>
                        <a:rPr lang="ru-RU" sz="32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продукта</a:t>
                      </a:r>
                      <a:endParaRPr lang="ru-RU" sz="3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215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Подготовлена</a:t>
                      </a:r>
                      <a:r>
                        <a:rPr lang="ru-RU" i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стратегия охрана прав на продукта</a:t>
                      </a:r>
                      <a:endParaRPr lang="ru-RU" i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215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Оформлены</a:t>
                      </a:r>
                      <a:r>
                        <a:rPr lang="ru-RU" i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РИД связанные с продуктом</a:t>
                      </a:r>
                      <a:endParaRPr lang="ru-RU" i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2690524"/>
                  </a:ext>
                </a:extLst>
              </a:tr>
              <a:tr h="1253508">
                <a:tc>
                  <a:txBody>
                    <a:bodyPr/>
                    <a:lstStyle/>
                    <a:p>
                      <a:pPr algn="l"/>
                      <a:r>
                        <a:rPr lang="ru-RU" sz="32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Потребительская</a:t>
                      </a:r>
                      <a:r>
                        <a:rPr lang="ru-RU" sz="32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готовность продукта</a:t>
                      </a:r>
                      <a:endParaRPr lang="ru-RU" sz="3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215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Есть общая гипотеза</a:t>
                      </a:r>
                      <a:r>
                        <a:rPr lang="ru-RU" i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о потенциальных потребителях</a:t>
                      </a:r>
                      <a:endParaRPr lang="ru-RU" i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215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Проведен детальный анализ рынка, конкурентный анализ, выявлены целевые сегменты потребителей, сформирована</a:t>
                      </a:r>
                      <a:r>
                        <a:rPr lang="ru-RU" i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маркетинговая стратегия</a:t>
                      </a:r>
                      <a:endParaRPr lang="ru-RU" i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13582216"/>
                  </a:ext>
                </a:extLst>
              </a:tr>
              <a:tr h="1253508">
                <a:tc>
                  <a:txBody>
                    <a:bodyPr/>
                    <a:lstStyle/>
                    <a:p>
                      <a:pPr algn="l"/>
                      <a:r>
                        <a:rPr lang="ru-RU" sz="32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Готовность бизнес-модели продукта</a:t>
                      </a:r>
                      <a:endParaRPr lang="ru-RU" sz="3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215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Бизнес модель отсутствует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215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Разработана модель монетизации</a:t>
                      </a:r>
                      <a:r>
                        <a:rPr lang="ru-RU" i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продукта</a:t>
                      </a:r>
                      <a:endParaRPr lang="ru-RU" i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35653877"/>
                  </a:ext>
                </a:extLst>
              </a:tr>
              <a:tr h="1253508">
                <a:tc>
                  <a:txBody>
                    <a:bodyPr/>
                    <a:lstStyle/>
                    <a:p>
                      <a:pPr algn="l"/>
                      <a:r>
                        <a:rPr lang="ru-RU" sz="32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Готовность команды проекта</a:t>
                      </a:r>
                      <a:endParaRPr lang="ru-RU" sz="3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215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Команда проекта </a:t>
                      </a:r>
                      <a:r>
                        <a:rPr lang="ru-RU" i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состоит из научных сотрудников</a:t>
                      </a:r>
                      <a:endParaRPr lang="ru-RU" i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215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Команда проекта укомплектована</a:t>
                      </a:r>
                      <a:r>
                        <a:rPr lang="ru-RU" i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менеджером продукта</a:t>
                      </a:r>
                      <a:endParaRPr lang="ru-RU" i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0452380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25626" y="2864992"/>
            <a:ext cx="20954328" cy="16831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Рекомендуется кратко охарактеризовать текущее состояние и цель проекта по 5 направлениям развития</a:t>
            </a:r>
            <a:endParaRPr kumimoji="0" lang="ru-RU" sz="5000" b="0" i="1" u="none" strike="noStrike" cap="none" spc="0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457707861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Arial Narrow"/>
        <a:ea typeface="Arial Narrow"/>
        <a:cs typeface="Arial Narrow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Arial Narrow"/>
        <a:ea typeface="Arial Narrow"/>
        <a:cs typeface="Arial Narrow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849</Words>
  <Application>Microsoft Office PowerPoint</Application>
  <PresentationFormat>Произвольный</PresentationFormat>
  <Paragraphs>189</Paragraphs>
  <Slides>17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White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/>
  <cp:revision>3</cp:revision>
  <dcterms:modified xsi:type="dcterms:W3CDTF">2023-05-31T14:05:45Z</dcterms:modified>
</cp:coreProperties>
</file>