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648" r:id="rId1"/>
  </p:sldMasterIdLst>
  <p:notesMasterIdLst>
    <p:notesMasterId r:id="rId29"/>
  </p:notesMasterIdLst>
  <p:sldIdLst>
    <p:sldId id="256" r:id="rId2"/>
    <p:sldId id="372" r:id="rId3"/>
    <p:sldId id="375" r:id="rId4"/>
    <p:sldId id="340" r:id="rId5"/>
    <p:sldId id="355" r:id="rId6"/>
    <p:sldId id="357" r:id="rId7"/>
    <p:sldId id="384" r:id="rId8"/>
    <p:sldId id="358" r:id="rId9"/>
    <p:sldId id="356" r:id="rId10"/>
    <p:sldId id="359" r:id="rId11"/>
    <p:sldId id="360" r:id="rId12"/>
    <p:sldId id="361" r:id="rId13"/>
    <p:sldId id="378" r:id="rId14"/>
    <p:sldId id="385" r:id="rId15"/>
    <p:sldId id="363" r:id="rId16"/>
    <p:sldId id="377" r:id="rId17"/>
    <p:sldId id="364" r:id="rId18"/>
    <p:sldId id="365" r:id="rId19"/>
    <p:sldId id="366" r:id="rId20"/>
    <p:sldId id="368" r:id="rId21"/>
    <p:sldId id="370" r:id="rId22"/>
    <p:sldId id="371" r:id="rId23"/>
    <p:sldId id="380" r:id="rId24"/>
    <p:sldId id="381" r:id="rId25"/>
    <p:sldId id="382" r:id="rId26"/>
    <p:sldId id="383" r:id="rId27"/>
    <p:sldId id="379" r:id="rId28"/>
  </p:sldIdLst>
  <p:sldSz cx="24384000" cy="13716000"/>
  <p:notesSz cx="6794500" cy="99314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821531"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j-lt"/>
        <a:ea typeface="+mj-ea"/>
        <a:cs typeface="+mj-cs"/>
        <a:sym typeface="Helvetica Light"/>
      </a:defRPr>
    </a:lvl1pPr>
    <a:lvl2pPr marL="0" marR="0" indent="228600" algn="ctr" defTabSz="821531"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j-lt"/>
        <a:ea typeface="+mj-ea"/>
        <a:cs typeface="+mj-cs"/>
        <a:sym typeface="Helvetica Light"/>
      </a:defRPr>
    </a:lvl2pPr>
    <a:lvl3pPr marL="0" marR="0" indent="457200" algn="ctr" defTabSz="821531"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j-lt"/>
        <a:ea typeface="+mj-ea"/>
        <a:cs typeface="+mj-cs"/>
        <a:sym typeface="Helvetica Light"/>
      </a:defRPr>
    </a:lvl3pPr>
    <a:lvl4pPr marL="0" marR="0" indent="685800" algn="ctr" defTabSz="821531"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j-lt"/>
        <a:ea typeface="+mj-ea"/>
        <a:cs typeface="+mj-cs"/>
        <a:sym typeface="Helvetica Light"/>
      </a:defRPr>
    </a:lvl4pPr>
    <a:lvl5pPr marL="0" marR="0" indent="914400" algn="ctr" defTabSz="821531"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j-lt"/>
        <a:ea typeface="+mj-ea"/>
        <a:cs typeface="+mj-cs"/>
        <a:sym typeface="Helvetica Light"/>
      </a:defRPr>
    </a:lvl5pPr>
    <a:lvl6pPr marL="0" marR="0" indent="1143000" algn="ctr" defTabSz="821531"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j-lt"/>
        <a:ea typeface="+mj-ea"/>
        <a:cs typeface="+mj-cs"/>
        <a:sym typeface="Helvetica Light"/>
      </a:defRPr>
    </a:lvl6pPr>
    <a:lvl7pPr marL="0" marR="0" indent="1371600" algn="ctr" defTabSz="821531"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j-lt"/>
        <a:ea typeface="+mj-ea"/>
        <a:cs typeface="+mj-cs"/>
        <a:sym typeface="Helvetica Light"/>
      </a:defRPr>
    </a:lvl7pPr>
    <a:lvl8pPr marL="0" marR="0" indent="1600200" algn="ctr" defTabSz="821531"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j-lt"/>
        <a:ea typeface="+mj-ea"/>
        <a:cs typeface="+mj-cs"/>
        <a:sym typeface="Helvetica Light"/>
      </a:defRPr>
    </a:lvl8pPr>
    <a:lvl9pPr marL="0" marR="0" indent="1828800" algn="ctr" defTabSz="821531"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j-lt"/>
        <a:ea typeface="+mj-ea"/>
        <a:cs typeface="+mj-cs"/>
        <a:sym typeface="Helvetica Light"/>
      </a:defRPr>
    </a:lvl9pPr>
  </p:defaultTextStyle>
  <p:extLst>
    <p:ext uri="{EFAFB233-063F-42B5-8137-9DF3F51BA10A}">
      <p15:sldGuideLst xmlns="" xmlns:p15="http://schemas.microsoft.com/office/powerpoint/2012/main">
        <p15:guide id="1" orient="horz" pos="4320">
          <p15:clr>
            <a:srgbClr val="A4A3A4"/>
          </p15:clr>
        </p15:guide>
        <p15:guide id="2" pos="7680">
          <p15:clr>
            <a:srgbClr val="A4A3A4"/>
          </p15:clr>
        </p15:guide>
      </p15:sldGuideLst>
    </p:ext>
    <p:ext uri="{2D200454-40CA-4A62-9FC3-DE9A4176ACB9}">
      <p15:notesGuideLst xmlns="" xmlns:p15="http://schemas.microsoft.com/office/powerpoint/2012/main">
        <p15:guide id="1" orient="horz" pos="2880" userDrawn="1">
          <p15:clr>
            <a:srgbClr val="A4A3A4"/>
          </p15:clr>
        </p15:guide>
        <p15:guide id="2" pos="2160" userDrawn="1">
          <p15:clr>
            <a:srgbClr val="A4A3A4"/>
          </p15:clr>
        </p15:guide>
        <p15:guide id="3" orient="horz" pos="3128">
          <p15:clr>
            <a:srgbClr val="A4A3A4"/>
          </p15:clr>
        </p15:guide>
        <p15:guide id="4" pos="214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53957"/>
    <a:srgbClr val="335C92"/>
    <a:srgbClr val="6699FF"/>
    <a:srgbClr val="FFCC00"/>
    <a:srgbClr val="4971AD"/>
    <a:srgbClr val="FF9900"/>
    <a:srgbClr val="A1B7D7"/>
    <a:srgbClr val="345B94"/>
    <a:srgbClr val="243857"/>
    <a:srgbClr val="7898C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aj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a:tcStyle>
        <a:tcBdr/>
        <a:fill>
          <a:solidFill>
            <a:srgbClr val="E3E5E8"/>
          </a:solidFill>
        </a:fill>
      </a:tcStyle>
    </a:band2H>
    <a:firstCol>
      <a:tcTxStyle b="on" i="off">
        <a:font>
          <a:latin typeface="Helvetica"/>
          <a:ea typeface="Helvetica"/>
          <a:cs typeface="Helvetic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398CCE"/>
          </a:solidFill>
        </a:fill>
      </a:tcStyle>
    </a:firstCol>
    <a:lastRow>
      <a:tcTxStyle b="off" i="off">
        <a:fontRef idx="major">
          <a:srgbClr val="000000"/>
        </a:fontRef>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i="off">
        <a:font>
          <a:latin typeface="Helvetica"/>
          <a:ea typeface="Helvetica"/>
          <a:cs typeface="Helvetic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Row>
  </a:tblStyle>
  <a:tblStyle styleId="{C7B018BB-80A7-4F77-B60F-C8B233D01FF8}" styleName="">
    <a:tblBg/>
    <a:wholeTbl>
      <a:tcTxStyle b="off" i="off">
        <a:fontRef idx="major">
          <a:srgbClr val="000000"/>
        </a:fontRef>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a:tcStyle>
        <a:tcBdr/>
        <a:fill>
          <a:solidFill>
            <a:srgbClr val="E1E0DA"/>
          </a:solidFill>
        </a:fill>
      </a:tcStyle>
    </a:band2H>
    <a:firstCol>
      <a:tcTxStyle b="on" i="off">
        <a:font>
          <a:latin typeface="Helvetica"/>
          <a:ea typeface="Helvetica"/>
          <a:cs typeface="Helvetica"/>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5AC831"/>
          </a:solidFill>
        </a:fill>
      </a:tcStyle>
    </a:firstCol>
    <a:lastRow>
      <a:tcTxStyle b="off" i="off">
        <a:fontRef idx="major">
          <a:srgbClr val="000000"/>
        </a:fontRef>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lastRow>
    <a:firstRow>
      <a:tcTxStyle b="on" i="off">
        <a:font>
          <a:latin typeface="Helvetica"/>
          <a:ea typeface="Helvetica"/>
          <a:cs typeface="Helvetica"/>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chemeClr val="accent2"/>
          </a:solidFill>
        </a:fill>
      </a:tcStyle>
    </a:firstRow>
  </a:tblStyle>
  <a:tblStyle styleId="{EEE7283C-3CF3-47DC-8721-378D4A62B228}" styleName="">
    <a:tblBg/>
    <a:wholeTbl>
      <a:tcTxStyle b="off" i="off">
        <a:fontRef idx="major">
          <a:srgbClr val="000000"/>
        </a:fontRef>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E6E3D7"/>
          </a:solidFill>
        </a:fill>
      </a:tcStyle>
    </a:wholeTbl>
    <a:band2H>
      <a:tcTxStyle/>
      <a:tcStyle>
        <a:tcBdr/>
        <a:fill>
          <a:solidFill>
            <a:srgbClr val="C3C2C2"/>
          </a:solidFill>
        </a:fill>
      </a:tcStyle>
    </a:band2H>
    <a:firstCol>
      <a:tcTxStyle b="on" i="of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09C99"/>
          </a:solidFill>
        </a:fill>
      </a:tcStyle>
    </a:firstCol>
    <a:lastRow>
      <a:tcTxStyle b="on" i="of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lastRow>
    <a:firstRow>
      <a:tcTxStyle b="on" i="of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firstRow>
  </a:tblStyle>
  <a:tblStyle styleId="{CF821DB8-F4EB-4A41-A1BA-3FCAFE7338EE}" styleName="">
    <a:tblBg/>
    <a:wholeTbl>
      <a:tcTxStyle b="off" i="off">
        <a:fontRef idx="maj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EBEBEB"/>
          </a:solidFill>
        </a:fill>
      </a:tcStyle>
    </a:wholeTbl>
    <a:band2H>
      <a:tcTxStyle/>
      <a:tcStyle>
        <a:tcBdr/>
        <a:fill>
          <a:solidFill>
            <a:srgbClr val="DCE5E6"/>
          </a:solidFill>
        </a:fill>
      </a:tcStyle>
    </a:band2H>
    <a:firstCol>
      <a:tcTxStyle b="on" i="of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Col>
    <a:lastRow>
      <a:tcTxStyle b="on" i="of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lastRow>
    <a:firstRow>
      <a:tcTxStyle b="on" i="of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Row>
  </a:tblStyle>
  <a:tblStyle styleId="{33BA23B1-9221-436E-865A-0063620EA4FD}" styleName="">
    <a:tblBg/>
    <a:wholeTbl>
      <a:tcTxStyle b="off" i="off">
        <a:fontRef idx="major">
          <a:srgbClr val="000000"/>
        </a:fontRef>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D0D1D2"/>
          </a:solidFill>
        </a:fill>
      </a:tcStyle>
    </a:wholeTbl>
    <a:band2H>
      <a:tcTxStyle/>
      <a:tcStyle>
        <a:tcBdr/>
        <a:fill>
          <a:solidFill>
            <a:srgbClr val="DEDEDF"/>
          </a:solidFill>
        </a:fill>
      </a:tcStyle>
    </a:band2H>
    <a:firstCol>
      <a:tcTxStyle b="on" i="of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761"/>
          </a:solidFill>
        </a:fill>
      </a:tcStyle>
    </a:firstCol>
    <a:lastRow>
      <a:tcTxStyle b="on" i="of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909398"/>
          </a:solidFill>
        </a:fill>
      </a:tcStyle>
    </a:lastRow>
    <a:firstRow>
      <a:tcTxStyle b="on" i="of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67C85"/>
          </a:solidFill>
        </a:fill>
      </a:tcStyle>
    </a:firstRow>
  </a:tblStyle>
  <a:tblStyle styleId="{2708684C-4D16-4618-839F-0558EEFCDFE6}" styleName="">
    <a:tblBg/>
    <a:wholeTbl>
      <a:tcTxStyle b="off" i="off">
        <a:fontRef idx="major">
          <a:srgbClr val="000000"/>
        </a:fontRef>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a:tcStyle>
        <a:tcBdr/>
        <a:fill>
          <a:solidFill>
            <a:srgbClr val="EDEEEE"/>
          </a:solidFill>
        </a:fill>
      </a:tcStyle>
    </a:band2H>
    <a:firstCol>
      <a:tcTxStyle b="on" i="off">
        <a:font>
          <a:latin typeface="Helvetica"/>
          <a:ea typeface="Helvetica"/>
          <a:cs typeface="Helvetica"/>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i="off">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i="off">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 styleId="{5940675A-B579-460E-94D1-54222C63F5DA}" styleName="Нет стиля, сетка таблиц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Стиль из темы 1 - акцент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B4B98B0-60AC-42C2-AFA5-B58CD77FA1E5}" styleName="Светлый стиль 1 - акцент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B301B821-A1FF-4177-AEE7-76D212191A09}" styleName="Средний стиль 1 - акцент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BC89EF96-8CEA-46FF-86C4-4CE0E7609802}" styleName="Светлый стиль 3 - акцент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905" autoAdjust="0"/>
    <p:restoredTop sz="92276" autoAdjust="0"/>
  </p:normalViewPr>
  <p:slideViewPr>
    <p:cSldViewPr>
      <p:cViewPr>
        <p:scale>
          <a:sx n="53" d="100"/>
          <a:sy n="53" d="100"/>
        </p:scale>
        <p:origin x="-150" y="-72"/>
      </p:cViewPr>
      <p:guideLst>
        <p:guide orient="horz" pos="4320"/>
        <p:guide pos="7680"/>
      </p:guideLst>
    </p:cSldViewPr>
  </p:slideViewPr>
  <p:outlineViewPr>
    <p:cViewPr>
      <p:scale>
        <a:sx n="33" d="100"/>
        <a:sy n="33" d="100"/>
      </p:scale>
      <p:origin x="0" y="0"/>
    </p:cViewPr>
  </p:outlineViewPr>
  <p:notesTextViewPr>
    <p:cViewPr>
      <p:scale>
        <a:sx n="1" d="1"/>
        <a:sy n="1" d="1"/>
      </p:scale>
      <p:origin x="0" y="0"/>
    </p:cViewPr>
  </p:notesTextViewPr>
  <p:sorterViewPr>
    <p:cViewPr>
      <p:scale>
        <a:sx n="60" d="100"/>
        <a:sy n="60" d="100"/>
      </p:scale>
      <p:origin x="0" y="0"/>
    </p:cViewPr>
  </p:sorterViewPr>
  <p:notesViewPr>
    <p:cSldViewPr showGuides="1">
      <p:cViewPr varScale="1">
        <p:scale>
          <a:sx n="88" d="100"/>
          <a:sy n="88" d="100"/>
        </p:scale>
        <p:origin x="2862" y="78"/>
      </p:cViewPr>
      <p:guideLst>
        <p:guide orient="horz" pos="2880"/>
        <p:guide orient="horz" pos="3128"/>
        <p:guide pos="2160"/>
        <p:guide pos="214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4FBBBAC-4A65-4026-9149-01BDFD8A4A89}" type="doc">
      <dgm:prSet loTypeId="urn:microsoft.com/office/officeart/2005/8/layout/matrix3" loCatId="matrix" qsTypeId="urn:microsoft.com/office/officeart/2005/8/quickstyle/simple1" qsCatId="simple" csTypeId="urn:microsoft.com/office/officeart/2005/8/colors/colorful1" csCatId="colorful" phldr="1"/>
      <dgm:spPr/>
      <dgm:t>
        <a:bodyPr/>
        <a:lstStyle/>
        <a:p>
          <a:endParaRPr lang="ru-RU"/>
        </a:p>
      </dgm:t>
    </dgm:pt>
    <dgm:pt modelId="{EF9D937F-53D5-4EED-8ED7-1196208B6F37}">
      <dgm:prSet phldrT="[Текст]" custT="1"/>
      <dgm:spPr/>
      <dgm:t>
        <a:bodyPr/>
        <a:lstStyle/>
        <a:p>
          <a:r>
            <a:rPr lang="ru-RU" sz="2800" dirty="0"/>
            <a:t>Продукт </a:t>
          </a:r>
          <a:r>
            <a:rPr lang="ru-RU" sz="2000" dirty="0"/>
            <a:t>(прототип)</a:t>
          </a:r>
          <a:endParaRPr lang="ru-RU" sz="2800" dirty="0"/>
        </a:p>
      </dgm:t>
    </dgm:pt>
    <dgm:pt modelId="{A91D3A4C-F8F9-4298-A9C6-48D3939073AB}" type="parTrans" cxnId="{1C6CB4BE-0784-4807-AF3F-D23F4EFB1744}">
      <dgm:prSet/>
      <dgm:spPr/>
      <dgm:t>
        <a:bodyPr/>
        <a:lstStyle/>
        <a:p>
          <a:endParaRPr lang="ru-RU"/>
        </a:p>
      </dgm:t>
    </dgm:pt>
    <dgm:pt modelId="{1F943ECF-CA42-418B-9328-0CAA847C8814}" type="sibTrans" cxnId="{1C6CB4BE-0784-4807-AF3F-D23F4EFB1744}">
      <dgm:prSet/>
      <dgm:spPr/>
      <dgm:t>
        <a:bodyPr/>
        <a:lstStyle/>
        <a:p>
          <a:endParaRPr lang="ru-RU"/>
        </a:p>
      </dgm:t>
    </dgm:pt>
    <dgm:pt modelId="{A8765934-47B5-4CFA-B582-A9A92C8B7AAD}">
      <dgm:prSet phldrT="[Текст]"/>
      <dgm:spPr/>
      <dgm:t>
        <a:bodyPr/>
        <a:lstStyle/>
        <a:p>
          <a:r>
            <a:rPr lang="ru-RU" dirty="0"/>
            <a:t>Команда</a:t>
          </a:r>
        </a:p>
      </dgm:t>
    </dgm:pt>
    <dgm:pt modelId="{9F2FA373-2106-4E1D-91F5-68B66552AB3A}" type="parTrans" cxnId="{9F3028C3-1755-48B2-94EA-604491A61EBE}">
      <dgm:prSet/>
      <dgm:spPr/>
      <dgm:t>
        <a:bodyPr/>
        <a:lstStyle/>
        <a:p>
          <a:endParaRPr lang="ru-RU"/>
        </a:p>
      </dgm:t>
    </dgm:pt>
    <dgm:pt modelId="{15E7EDFA-DEE0-40B9-8BA7-8646EF7763CC}" type="sibTrans" cxnId="{9F3028C3-1755-48B2-94EA-604491A61EBE}">
      <dgm:prSet/>
      <dgm:spPr/>
      <dgm:t>
        <a:bodyPr/>
        <a:lstStyle/>
        <a:p>
          <a:endParaRPr lang="ru-RU"/>
        </a:p>
      </dgm:t>
    </dgm:pt>
    <dgm:pt modelId="{0D98F084-BC2D-4124-9AD0-FAE56238612A}">
      <dgm:prSet phldrT="[Текст]"/>
      <dgm:spPr/>
      <dgm:t>
        <a:bodyPr/>
        <a:lstStyle/>
        <a:p>
          <a:r>
            <a:rPr lang="ru-RU" dirty="0"/>
            <a:t>Рынок</a:t>
          </a:r>
        </a:p>
      </dgm:t>
    </dgm:pt>
    <dgm:pt modelId="{48A9B4B0-579A-4BAE-9AB4-56F13F8D8876}" type="parTrans" cxnId="{99CF7F80-6AFE-4724-8096-B245D062D634}">
      <dgm:prSet/>
      <dgm:spPr/>
      <dgm:t>
        <a:bodyPr/>
        <a:lstStyle/>
        <a:p>
          <a:endParaRPr lang="ru-RU"/>
        </a:p>
      </dgm:t>
    </dgm:pt>
    <dgm:pt modelId="{C3F2870F-C2B6-4E91-94CC-22EAA19F8D00}" type="sibTrans" cxnId="{99CF7F80-6AFE-4724-8096-B245D062D634}">
      <dgm:prSet/>
      <dgm:spPr/>
      <dgm:t>
        <a:bodyPr/>
        <a:lstStyle/>
        <a:p>
          <a:endParaRPr lang="ru-RU"/>
        </a:p>
      </dgm:t>
    </dgm:pt>
    <dgm:pt modelId="{6166AD26-FFA7-4070-A7E0-E1083160846E}">
      <dgm:prSet phldrT="[Текст]"/>
      <dgm:spPr/>
      <dgm:t>
        <a:bodyPr/>
        <a:lstStyle/>
        <a:p>
          <a:r>
            <a:rPr lang="ru-RU" dirty="0"/>
            <a:t>РИД</a:t>
          </a:r>
        </a:p>
      </dgm:t>
    </dgm:pt>
    <dgm:pt modelId="{95FE676D-15FA-43EF-ABE1-534C8811332B}" type="parTrans" cxnId="{F22C1921-BE9E-4026-A3F4-E5185363231F}">
      <dgm:prSet/>
      <dgm:spPr/>
      <dgm:t>
        <a:bodyPr/>
        <a:lstStyle/>
        <a:p>
          <a:endParaRPr lang="ru-RU"/>
        </a:p>
      </dgm:t>
    </dgm:pt>
    <dgm:pt modelId="{A6505769-90BB-40A2-BDBB-1E50313515DB}" type="sibTrans" cxnId="{F22C1921-BE9E-4026-A3F4-E5185363231F}">
      <dgm:prSet/>
      <dgm:spPr/>
      <dgm:t>
        <a:bodyPr/>
        <a:lstStyle/>
        <a:p>
          <a:endParaRPr lang="ru-RU"/>
        </a:p>
      </dgm:t>
    </dgm:pt>
    <dgm:pt modelId="{EAA60FE3-6D07-4819-B797-85F1C924782B}" type="pres">
      <dgm:prSet presAssocID="{A4FBBBAC-4A65-4026-9149-01BDFD8A4A89}" presName="matrix" presStyleCnt="0">
        <dgm:presLayoutVars>
          <dgm:chMax val="1"/>
          <dgm:dir/>
          <dgm:resizeHandles val="exact"/>
        </dgm:presLayoutVars>
      </dgm:prSet>
      <dgm:spPr/>
      <dgm:t>
        <a:bodyPr/>
        <a:lstStyle/>
        <a:p>
          <a:endParaRPr lang="ru-RU"/>
        </a:p>
      </dgm:t>
    </dgm:pt>
    <dgm:pt modelId="{06E7101A-3F0C-44B8-82FD-959EE61DF6D2}" type="pres">
      <dgm:prSet presAssocID="{A4FBBBAC-4A65-4026-9149-01BDFD8A4A89}" presName="diamond" presStyleLbl="bgShp" presStyleIdx="0" presStyleCnt="1" custLinFactNeighborX="1247"/>
      <dgm:spPr/>
    </dgm:pt>
    <dgm:pt modelId="{2BD00DC9-3A84-48F2-803D-51C5437DB01F}" type="pres">
      <dgm:prSet presAssocID="{A4FBBBAC-4A65-4026-9149-01BDFD8A4A89}" presName="quad1" presStyleLbl="node1" presStyleIdx="0" presStyleCnt="4">
        <dgm:presLayoutVars>
          <dgm:chMax val="0"/>
          <dgm:chPref val="0"/>
          <dgm:bulletEnabled val="1"/>
        </dgm:presLayoutVars>
      </dgm:prSet>
      <dgm:spPr/>
      <dgm:t>
        <a:bodyPr/>
        <a:lstStyle/>
        <a:p>
          <a:endParaRPr lang="ru-RU"/>
        </a:p>
      </dgm:t>
    </dgm:pt>
    <dgm:pt modelId="{5E133594-F2E6-49C3-B3FD-E89E46AA1F3D}" type="pres">
      <dgm:prSet presAssocID="{A4FBBBAC-4A65-4026-9149-01BDFD8A4A89}" presName="quad2" presStyleLbl="node1" presStyleIdx="1" presStyleCnt="4">
        <dgm:presLayoutVars>
          <dgm:chMax val="0"/>
          <dgm:chPref val="0"/>
          <dgm:bulletEnabled val="1"/>
        </dgm:presLayoutVars>
      </dgm:prSet>
      <dgm:spPr/>
      <dgm:t>
        <a:bodyPr/>
        <a:lstStyle/>
        <a:p>
          <a:endParaRPr lang="ru-RU"/>
        </a:p>
      </dgm:t>
    </dgm:pt>
    <dgm:pt modelId="{7474CCF5-8015-44B2-AB0F-67D0C767E264}" type="pres">
      <dgm:prSet presAssocID="{A4FBBBAC-4A65-4026-9149-01BDFD8A4A89}" presName="quad3" presStyleLbl="node1" presStyleIdx="2" presStyleCnt="4">
        <dgm:presLayoutVars>
          <dgm:chMax val="0"/>
          <dgm:chPref val="0"/>
          <dgm:bulletEnabled val="1"/>
        </dgm:presLayoutVars>
      </dgm:prSet>
      <dgm:spPr/>
      <dgm:t>
        <a:bodyPr/>
        <a:lstStyle/>
        <a:p>
          <a:endParaRPr lang="ru-RU"/>
        </a:p>
      </dgm:t>
    </dgm:pt>
    <dgm:pt modelId="{DB82D6C2-7069-48EC-8084-E238D0CCCA2C}" type="pres">
      <dgm:prSet presAssocID="{A4FBBBAC-4A65-4026-9149-01BDFD8A4A89}" presName="quad4" presStyleLbl="node1" presStyleIdx="3" presStyleCnt="4">
        <dgm:presLayoutVars>
          <dgm:chMax val="0"/>
          <dgm:chPref val="0"/>
          <dgm:bulletEnabled val="1"/>
        </dgm:presLayoutVars>
      </dgm:prSet>
      <dgm:spPr/>
      <dgm:t>
        <a:bodyPr/>
        <a:lstStyle/>
        <a:p>
          <a:endParaRPr lang="ru-RU"/>
        </a:p>
      </dgm:t>
    </dgm:pt>
  </dgm:ptLst>
  <dgm:cxnLst>
    <dgm:cxn modelId="{7682DB2D-75EE-4713-A993-C62E539654FC}" type="presOf" srcId="{A8765934-47B5-4CFA-B582-A9A92C8B7AAD}" destId="{5E133594-F2E6-49C3-B3FD-E89E46AA1F3D}" srcOrd="0" destOrd="0" presId="urn:microsoft.com/office/officeart/2005/8/layout/matrix3"/>
    <dgm:cxn modelId="{E3D8479D-68AC-4E23-B909-58E489C600D5}" type="presOf" srcId="{EF9D937F-53D5-4EED-8ED7-1196208B6F37}" destId="{2BD00DC9-3A84-48F2-803D-51C5437DB01F}" srcOrd="0" destOrd="0" presId="urn:microsoft.com/office/officeart/2005/8/layout/matrix3"/>
    <dgm:cxn modelId="{6FD8F100-F13B-4A49-82F9-434157E39D5B}" type="presOf" srcId="{6166AD26-FFA7-4070-A7E0-E1083160846E}" destId="{DB82D6C2-7069-48EC-8084-E238D0CCCA2C}" srcOrd="0" destOrd="0" presId="urn:microsoft.com/office/officeart/2005/8/layout/matrix3"/>
    <dgm:cxn modelId="{915E5F7F-3ED8-4152-A89C-0763808D162C}" type="presOf" srcId="{0D98F084-BC2D-4124-9AD0-FAE56238612A}" destId="{7474CCF5-8015-44B2-AB0F-67D0C767E264}" srcOrd="0" destOrd="0" presId="urn:microsoft.com/office/officeart/2005/8/layout/matrix3"/>
    <dgm:cxn modelId="{9F3028C3-1755-48B2-94EA-604491A61EBE}" srcId="{A4FBBBAC-4A65-4026-9149-01BDFD8A4A89}" destId="{A8765934-47B5-4CFA-B582-A9A92C8B7AAD}" srcOrd="1" destOrd="0" parTransId="{9F2FA373-2106-4E1D-91F5-68B66552AB3A}" sibTransId="{15E7EDFA-DEE0-40B9-8BA7-8646EF7763CC}"/>
    <dgm:cxn modelId="{F22C1921-BE9E-4026-A3F4-E5185363231F}" srcId="{A4FBBBAC-4A65-4026-9149-01BDFD8A4A89}" destId="{6166AD26-FFA7-4070-A7E0-E1083160846E}" srcOrd="3" destOrd="0" parTransId="{95FE676D-15FA-43EF-ABE1-534C8811332B}" sibTransId="{A6505769-90BB-40A2-BDBB-1E50313515DB}"/>
    <dgm:cxn modelId="{99CF7F80-6AFE-4724-8096-B245D062D634}" srcId="{A4FBBBAC-4A65-4026-9149-01BDFD8A4A89}" destId="{0D98F084-BC2D-4124-9AD0-FAE56238612A}" srcOrd="2" destOrd="0" parTransId="{48A9B4B0-579A-4BAE-9AB4-56F13F8D8876}" sibTransId="{C3F2870F-C2B6-4E91-94CC-22EAA19F8D00}"/>
    <dgm:cxn modelId="{1C6CB4BE-0784-4807-AF3F-D23F4EFB1744}" srcId="{A4FBBBAC-4A65-4026-9149-01BDFD8A4A89}" destId="{EF9D937F-53D5-4EED-8ED7-1196208B6F37}" srcOrd="0" destOrd="0" parTransId="{A91D3A4C-F8F9-4298-A9C6-48D3939073AB}" sibTransId="{1F943ECF-CA42-418B-9328-0CAA847C8814}"/>
    <dgm:cxn modelId="{7A74C250-B177-47E5-B09D-99CD6A81E77B}" type="presOf" srcId="{A4FBBBAC-4A65-4026-9149-01BDFD8A4A89}" destId="{EAA60FE3-6D07-4819-B797-85F1C924782B}" srcOrd="0" destOrd="0" presId="urn:microsoft.com/office/officeart/2005/8/layout/matrix3"/>
    <dgm:cxn modelId="{869235B7-BB91-47DD-9E51-6BD06D5BCEE1}" type="presParOf" srcId="{EAA60FE3-6D07-4819-B797-85F1C924782B}" destId="{06E7101A-3F0C-44B8-82FD-959EE61DF6D2}" srcOrd="0" destOrd="0" presId="urn:microsoft.com/office/officeart/2005/8/layout/matrix3"/>
    <dgm:cxn modelId="{5CEFCBE8-2A34-4F18-9D40-DABFB9116258}" type="presParOf" srcId="{EAA60FE3-6D07-4819-B797-85F1C924782B}" destId="{2BD00DC9-3A84-48F2-803D-51C5437DB01F}" srcOrd="1" destOrd="0" presId="urn:microsoft.com/office/officeart/2005/8/layout/matrix3"/>
    <dgm:cxn modelId="{BD6E77C5-050D-403B-BFE1-CA991C2AE91A}" type="presParOf" srcId="{EAA60FE3-6D07-4819-B797-85F1C924782B}" destId="{5E133594-F2E6-49C3-B3FD-E89E46AA1F3D}" srcOrd="2" destOrd="0" presId="urn:microsoft.com/office/officeart/2005/8/layout/matrix3"/>
    <dgm:cxn modelId="{A1ED69E4-FB31-4E06-BAFE-394D2C054D32}" type="presParOf" srcId="{EAA60FE3-6D07-4819-B797-85F1C924782B}" destId="{7474CCF5-8015-44B2-AB0F-67D0C767E264}" srcOrd="3" destOrd="0" presId="urn:microsoft.com/office/officeart/2005/8/layout/matrix3"/>
    <dgm:cxn modelId="{3E0FF41C-0129-4976-BE7A-7A1138C2EE7D}" type="presParOf" srcId="{EAA60FE3-6D07-4819-B797-85F1C924782B}" destId="{DB82D6C2-7069-48EC-8084-E238D0CCCA2C}" srcOrd="4" destOrd="0" presId="urn:microsoft.com/office/officeart/2005/8/layout/matrix3"/>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6E7101A-3F0C-44B8-82FD-959EE61DF6D2}">
      <dsp:nvSpPr>
        <dsp:cNvPr id="0" name=""/>
        <dsp:cNvSpPr/>
      </dsp:nvSpPr>
      <dsp:spPr>
        <a:xfrm>
          <a:off x="1607100" y="0"/>
          <a:ext cx="4776745" cy="4776745"/>
        </a:xfrm>
        <a:prstGeom prst="diamond">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BD00DC9-3A84-48F2-803D-51C5437DB01F}">
      <dsp:nvSpPr>
        <dsp:cNvPr id="0" name=""/>
        <dsp:cNvSpPr/>
      </dsp:nvSpPr>
      <dsp:spPr>
        <a:xfrm>
          <a:off x="2001324" y="453790"/>
          <a:ext cx="1862930" cy="1862930"/>
        </a:xfrm>
        <a:prstGeom prst="roundRect">
          <a:avLst/>
        </a:prstGeom>
        <a:solidFill>
          <a:schemeClr val="accent2">
            <a:hueOff val="0"/>
            <a:satOff val="0"/>
            <a:lumOff val="0"/>
            <a:alphaOff val="0"/>
          </a:schemeClr>
        </a:solidFill>
        <a:ln>
          <a:solidFill>
            <a:schemeClr val="lt1">
              <a:hueOff val="0"/>
              <a:satOff val="0"/>
              <a:lumOff val="0"/>
              <a:alphaOff val="0"/>
            </a:schemeClr>
          </a:solidFill>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ru-RU" sz="2800" kern="1200" dirty="0"/>
            <a:t>Продукт </a:t>
          </a:r>
          <a:r>
            <a:rPr lang="ru-RU" sz="2000" kern="1200" dirty="0"/>
            <a:t>(прототип)</a:t>
          </a:r>
          <a:endParaRPr lang="ru-RU" sz="2800" kern="1200" dirty="0"/>
        </a:p>
      </dsp:txBody>
      <dsp:txXfrm>
        <a:off x="2092265" y="544731"/>
        <a:ext cx="1681048" cy="1681048"/>
      </dsp:txXfrm>
    </dsp:sp>
    <dsp:sp modelId="{5E133594-F2E6-49C3-B3FD-E89E46AA1F3D}">
      <dsp:nvSpPr>
        <dsp:cNvPr id="0" name=""/>
        <dsp:cNvSpPr/>
      </dsp:nvSpPr>
      <dsp:spPr>
        <a:xfrm>
          <a:off x="4007558" y="453790"/>
          <a:ext cx="1862930" cy="1862930"/>
        </a:xfrm>
        <a:prstGeom prst="roundRect">
          <a:avLst/>
        </a:prstGeom>
        <a:solidFill>
          <a:schemeClr val="accent3">
            <a:hueOff val="0"/>
            <a:satOff val="0"/>
            <a:lumOff val="0"/>
            <a:alphaOff val="0"/>
          </a:schemeClr>
        </a:solidFill>
        <a:ln>
          <a:solidFill>
            <a:schemeClr val="lt1">
              <a:hueOff val="0"/>
              <a:satOff val="0"/>
              <a:lumOff val="0"/>
              <a:alphaOff val="0"/>
            </a:schemeClr>
          </a:solidFill>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lvl="0" algn="ctr" defTabSz="1466850">
            <a:lnSpc>
              <a:spcPct val="90000"/>
            </a:lnSpc>
            <a:spcBef>
              <a:spcPct val="0"/>
            </a:spcBef>
            <a:spcAft>
              <a:spcPct val="35000"/>
            </a:spcAft>
          </a:pPr>
          <a:r>
            <a:rPr lang="ru-RU" sz="3300" kern="1200" dirty="0"/>
            <a:t>Команда</a:t>
          </a:r>
        </a:p>
      </dsp:txBody>
      <dsp:txXfrm>
        <a:off x="4098499" y="544731"/>
        <a:ext cx="1681048" cy="1681048"/>
      </dsp:txXfrm>
    </dsp:sp>
    <dsp:sp modelId="{7474CCF5-8015-44B2-AB0F-67D0C767E264}">
      <dsp:nvSpPr>
        <dsp:cNvPr id="0" name=""/>
        <dsp:cNvSpPr/>
      </dsp:nvSpPr>
      <dsp:spPr>
        <a:xfrm>
          <a:off x="2001324" y="2460024"/>
          <a:ext cx="1862930" cy="1862930"/>
        </a:xfrm>
        <a:prstGeom prst="roundRect">
          <a:avLst/>
        </a:prstGeom>
        <a:solidFill>
          <a:schemeClr val="accent4">
            <a:hueOff val="0"/>
            <a:satOff val="0"/>
            <a:lumOff val="0"/>
            <a:alphaOff val="0"/>
          </a:schemeClr>
        </a:solidFill>
        <a:ln>
          <a:solidFill>
            <a:schemeClr val="lt1">
              <a:hueOff val="0"/>
              <a:satOff val="0"/>
              <a:lumOff val="0"/>
              <a:alphaOff val="0"/>
            </a:schemeClr>
          </a:solidFill>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lvl="0" algn="ctr" defTabSz="1466850">
            <a:lnSpc>
              <a:spcPct val="90000"/>
            </a:lnSpc>
            <a:spcBef>
              <a:spcPct val="0"/>
            </a:spcBef>
            <a:spcAft>
              <a:spcPct val="35000"/>
            </a:spcAft>
          </a:pPr>
          <a:r>
            <a:rPr lang="ru-RU" sz="3300" kern="1200" dirty="0"/>
            <a:t>Рынок</a:t>
          </a:r>
        </a:p>
      </dsp:txBody>
      <dsp:txXfrm>
        <a:off x="2092265" y="2550965"/>
        <a:ext cx="1681048" cy="1681048"/>
      </dsp:txXfrm>
    </dsp:sp>
    <dsp:sp modelId="{DB82D6C2-7069-48EC-8084-E238D0CCCA2C}">
      <dsp:nvSpPr>
        <dsp:cNvPr id="0" name=""/>
        <dsp:cNvSpPr/>
      </dsp:nvSpPr>
      <dsp:spPr>
        <a:xfrm>
          <a:off x="4007558" y="2460024"/>
          <a:ext cx="1862930" cy="1862930"/>
        </a:xfrm>
        <a:prstGeom prst="roundRect">
          <a:avLst/>
        </a:prstGeom>
        <a:solidFill>
          <a:schemeClr val="accent5">
            <a:hueOff val="0"/>
            <a:satOff val="0"/>
            <a:lumOff val="0"/>
            <a:alphaOff val="0"/>
          </a:schemeClr>
        </a:solidFill>
        <a:ln>
          <a:solidFill>
            <a:schemeClr val="lt1">
              <a:hueOff val="0"/>
              <a:satOff val="0"/>
              <a:lumOff val="0"/>
              <a:alphaOff val="0"/>
            </a:schemeClr>
          </a:solidFill>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lvl="0" algn="ctr" defTabSz="1466850">
            <a:lnSpc>
              <a:spcPct val="90000"/>
            </a:lnSpc>
            <a:spcBef>
              <a:spcPct val="0"/>
            </a:spcBef>
            <a:spcAft>
              <a:spcPct val="35000"/>
            </a:spcAft>
          </a:pPr>
          <a:r>
            <a:rPr lang="ru-RU" sz="3300" kern="1200" dirty="0"/>
            <a:t>РИД</a:t>
          </a:r>
        </a:p>
      </dsp:txBody>
      <dsp:txXfrm>
        <a:off x="4098499" y="2550965"/>
        <a:ext cx="1681048" cy="1681048"/>
      </dsp:txXfrm>
    </dsp:sp>
  </dsp:spTree>
</dsp:drawing>
</file>

<file path=ppt/diagrams/layout1.xml><?xml version="1.0" encoding="utf-8"?>
<dgm:layoutDef xmlns:dgm="http://schemas.openxmlformats.org/drawingml/2006/diagram" xmlns:a="http://schemas.openxmlformats.org/drawingml/2006/main" uniqueId="urn:microsoft.com/office/officeart/2005/8/layout/matrix3">
  <dgm:title val=""/>
  <dgm:desc val=""/>
  <dgm:catLst>
    <dgm:cat type="matrix" pri="1000"/>
    <dgm:cat type="convert" pri="18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0" destOrd="0"/>
        <dgm:cxn modelId="8" srcId="0" destId="4" srcOrd="1" destOrd="0"/>
      </dgm:cxnLst>
      <dgm:bg/>
      <dgm:whole/>
    </dgm:dataModel>
  </dgm:sampData>
  <dgm:styleData useDef="1">
    <dgm:dataModel>
      <dgm:ptLst/>
      <dgm:bg/>
      <dgm:whole/>
    </dgm:dataModel>
  </dgm:styleData>
  <dgm:clrData useDef="1">
    <dgm:dataModel>
      <dgm:ptLst/>
      <dgm:bg/>
      <dgm:whole/>
    </dgm:dataModel>
  </dgm:clrData>
  <dgm:layoutNode name="matrix">
    <dgm:varLst>
      <dgm:chMax val="1"/>
      <dgm:dir/>
      <dgm:resizeHandles val="exact"/>
    </dgm:varLst>
    <dgm:alg type="composite">
      <dgm:param type="ar" val="1"/>
    </dgm:alg>
    <dgm:shape xmlns:r="http://schemas.openxmlformats.org/officeDocument/2006/relationships" r:blip="">
      <dgm:adjLst/>
    </dgm:shape>
    <dgm:presOf/>
    <dgm:choose name="Name0">
      <dgm:if name="Name1" func="var" arg="dir" op="equ" val="norm">
        <dgm:constrLst>
          <dgm:constr type="w" for="ch" forName="diamond" refType="w"/>
          <dgm:constr type="h" for="ch" forName="diamond" refType="h"/>
          <dgm:constr type="w" for="ch" forName="quad1" refType="w" fact="0.39"/>
          <dgm:constr type="h" for="ch" forName="quad1" refType="h" fact="0.39"/>
          <dgm:constr type="ctrX" for="ch" forName="quad1" refType="w" fact="0.29"/>
          <dgm:constr type="ctrY" for="ch" forName="quad1" refType="h" fact="0.29"/>
          <dgm:constr type="w" for="ch" forName="quad2" refType="w" fact="0.39"/>
          <dgm:constr type="h" for="ch" forName="quad2" refType="h" fact="0.39"/>
          <dgm:constr type="ctrX" for="ch" forName="quad2" refType="w" fact="0.71"/>
          <dgm:constr type="ctrY" for="ch" forName="quad2" refType="h" fact="0.29"/>
          <dgm:constr type="w" for="ch" forName="quad3" refType="w" fact="0.39"/>
          <dgm:constr type="h" for="ch" forName="quad3" refType="h" fact="0.39"/>
          <dgm:constr type="ctrX" for="ch" forName="quad3" refType="w" fact="0.29"/>
          <dgm:constr type="ctrY" for="ch" forName="quad3" refType="h" fact="0.71"/>
          <dgm:constr type="w" for="ch" forName="quad4" refType="w" fact="0.39"/>
          <dgm:constr type="h" for="ch" forName="quad4" refType="h" fact="0.39"/>
          <dgm:constr type="ctrX" for="ch" forName="quad4" refType="w" fact="0.71"/>
          <dgm:constr type="ctrY" for="ch" forName="quad4" refType="h" fact="0.71"/>
          <dgm:constr type="primFontSz" for="des" ptType="node" op="equ" val="65"/>
        </dgm:constrLst>
      </dgm:if>
      <dgm:else name="Name2">
        <dgm:constrLst>
          <dgm:constr type="w" for="ch" forName="diamond" refType="w"/>
          <dgm:constr type="h" for="ch" forName="diamond" refType="h"/>
          <dgm:constr type="w" for="ch" forName="quad1" refType="w" fact="0.39"/>
          <dgm:constr type="h" for="ch" forName="quad1" refType="h" fact="0.39"/>
          <dgm:constr type="ctrX" for="ch" forName="quad1" refType="w" fact="0.71"/>
          <dgm:constr type="ctrY" for="ch" forName="quad1" refType="h" fact="0.29"/>
          <dgm:constr type="w" for="ch" forName="quad2" refType="w" fact="0.39"/>
          <dgm:constr type="h" for="ch" forName="quad2" refType="h" fact="0.39"/>
          <dgm:constr type="ctrX" for="ch" forName="quad2" refType="w" fact="0.29"/>
          <dgm:constr type="ctrY" for="ch" forName="quad2" refType="h" fact="0.29"/>
          <dgm:constr type="w" for="ch" forName="quad3" refType="w" fact="0.39"/>
          <dgm:constr type="h" for="ch" forName="quad3" refType="h" fact="0.39"/>
          <dgm:constr type="ctrX" for="ch" forName="quad3" refType="w" fact="0.71"/>
          <dgm:constr type="ctrY" for="ch" forName="quad3" refType="h" fact="0.71"/>
          <dgm:constr type="w" for="ch" forName="quad4" refType="w" fact="0.39"/>
          <dgm:constr type="h" for="ch" forName="quad4" refType="h" fact="0.39"/>
          <dgm:constr type="ctrX" for="ch" forName="quad4" refType="w" fact="0.29"/>
          <dgm:constr type="ctrY" for="ch" forName="quad4" refType="h" fact="0.71"/>
          <dgm:constr type="primFontSz" for="des" ptType="node" op="equ" val="65"/>
        </dgm:constrLst>
      </dgm:else>
    </dgm:choose>
    <dgm:ruleLst/>
    <dgm:choose name="Name3">
      <dgm:if name="Name4" axis="ch" ptType="node" func="cnt" op="gte" val="1">
        <dgm:layoutNode name="diamond" styleLbl="bgShp">
          <dgm:alg type="sp"/>
          <dgm:shape xmlns:r="http://schemas.openxmlformats.org/officeDocument/2006/relationships" type="diamond" r:blip="">
            <dgm:adjLst/>
          </dgm:shape>
          <dgm:presOf/>
          <dgm:constrLst>
            <dgm:constr type="w" refType="h" op="equ"/>
          </dgm:constrLst>
          <dgm:ruleLst/>
        </dgm:layoutNode>
        <dgm:layoutNode name="quad1">
          <dgm:varLst>
            <dgm:chMax val="0"/>
            <dgm:chPref val="0"/>
            <dgm:bulletEnabled val="1"/>
          </dgm:varLst>
          <dgm:alg type="tx"/>
          <dgm:shape xmlns:r="http://schemas.openxmlformats.org/officeDocument/2006/relationships" type="roundRect" r:blip="">
            <dgm:adjLst/>
          </dgm:shape>
          <dgm:presOf axis="ch desOrSelf" ptType="node node" st="1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2">
          <dgm:varLst>
            <dgm:chMax val="0"/>
            <dgm:chPref val="0"/>
            <dgm:bulletEnabled val="1"/>
          </dgm:varLst>
          <dgm:alg type="tx"/>
          <dgm:shape xmlns:r="http://schemas.openxmlformats.org/officeDocument/2006/relationships" type="roundRect" r:blip="">
            <dgm:adjLst/>
          </dgm:shape>
          <dgm:presOf axis="ch desOrSelf" ptType="node node" st="2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3">
          <dgm:varLst>
            <dgm:chMax val="0"/>
            <dgm:chPref val="0"/>
            <dgm:bulletEnabled val="1"/>
          </dgm:varLst>
          <dgm:alg type="tx"/>
          <dgm:shape xmlns:r="http://schemas.openxmlformats.org/officeDocument/2006/relationships" type="roundRect" r:blip="">
            <dgm:adjLst/>
          </dgm:shape>
          <dgm:presOf axis="ch desOrSelf" ptType="node node" st="3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4">
          <dgm:varLst>
            <dgm:chMax val="0"/>
            <dgm:chPref val="0"/>
            <dgm:bulletEnabled val="1"/>
          </dgm:varLst>
          <dgm:alg type="tx"/>
          <dgm:shape xmlns:r="http://schemas.openxmlformats.org/officeDocument/2006/relationships" type="roundRect" r:blip="">
            <dgm:adjLst/>
          </dgm:shape>
          <dgm:presOf axis="ch desOrSelf" ptType="node node" st="4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5"/>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8" name="Shape 48"/>
          <p:cNvSpPr>
            <a:spLocks noGrp="1" noRot="1" noChangeAspect="1"/>
          </p:cNvSpPr>
          <p:nvPr>
            <p:ph type="sldImg"/>
          </p:nvPr>
        </p:nvSpPr>
        <p:spPr>
          <a:xfrm>
            <a:off x="87313" y="744538"/>
            <a:ext cx="6619875" cy="3724275"/>
          </a:xfrm>
          <a:prstGeom prst="rect">
            <a:avLst/>
          </a:prstGeom>
        </p:spPr>
        <p:txBody>
          <a:bodyPr/>
          <a:lstStyle/>
          <a:p>
            <a:endParaRPr/>
          </a:p>
        </p:txBody>
      </p:sp>
      <p:sp>
        <p:nvSpPr>
          <p:cNvPr id="49" name="Shape 49"/>
          <p:cNvSpPr>
            <a:spLocks noGrp="1"/>
          </p:cNvSpPr>
          <p:nvPr>
            <p:ph type="body" sz="quarter" idx="1"/>
          </p:nvPr>
        </p:nvSpPr>
        <p:spPr>
          <a:xfrm>
            <a:off x="905934" y="4717415"/>
            <a:ext cx="4982633" cy="4469130"/>
          </a:xfrm>
          <a:prstGeom prst="rect">
            <a:avLst/>
          </a:prstGeom>
        </p:spPr>
        <p:txBody>
          <a:bodyPr/>
          <a:lstStyle/>
          <a:p>
            <a:endParaRPr/>
          </a:p>
        </p:txBody>
      </p:sp>
    </p:spTree>
    <p:extLst>
      <p:ext uri="{BB962C8B-B14F-4D97-AF65-F5344CB8AC3E}">
        <p14:creationId xmlns:p14="http://schemas.microsoft.com/office/powerpoint/2010/main" val="1166211256"/>
      </p:ext>
    </p:extLst>
  </p:cSld>
  <p:clrMap bg1="lt1" tx1="dk1" bg2="lt2" tx2="dk2" accent1="accent1" accent2="accent2" accent3="accent3" accent4="accent4" accent5="accent5" accent6="accent6" hlink="hlink" folHlink="folHlink"/>
  <p:notesStyle>
    <a:lvl1pPr defTabSz="457200" latinLnBrk="0">
      <a:lnSpc>
        <a:spcPct val="117999"/>
      </a:lnSpc>
      <a:defRPr sz="2200">
        <a:latin typeface="Helvetica Neue"/>
        <a:ea typeface="Helvetica Neue"/>
        <a:cs typeface="Helvetica Neue"/>
        <a:sym typeface="Helvetica Neue"/>
      </a:defRPr>
    </a:lvl1pPr>
    <a:lvl2pPr indent="228600" defTabSz="457200" latinLnBrk="0">
      <a:lnSpc>
        <a:spcPct val="117999"/>
      </a:lnSpc>
      <a:defRPr sz="2200">
        <a:latin typeface="Helvetica Neue"/>
        <a:ea typeface="Helvetica Neue"/>
        <a:cs typeface="Helvetica Neue"/>
        <a:sym typeface="Helvetica Neue"/>
      </a:defRPr>
    </a:lvl2pPr>
    <a:lvl3pPr indent="457200" defTabSz="457200" latinLnBrk="0">
      <a:lnSpc>
        <a:spcPct val="117999"/>
      </a:lnSpc>
      <a:defRPr sz="2200">
        <a:latin typeface="Helvetica Neue"/>
        <a:ea typeface="Helvetica Neue"/>
        <a:cs typeface="Helvetica Neue"/>
        <a:sym typeface="Helvetica Neue"/>
      </a:defRPr>
    </a:lvl3pPr>
    <a:lvl4pPr indent="685800" defTabSz="457200" latinLnBrk="0">
      <a:lnSpc>
        <a:spcPct val="117999"/>
      </a:lnSpc>
      <a:defRPr sz="2200">
        <a:latin typeface="Helvetica Neue"/>
        <a:ea typeface="Helvetica Neue"/>
        <a:cs typeface="Helvetica Neue"/>
        <a:sym typeface="Helvetica Neue"/>
      </a:defRPr>
    </a:lvl4pPr>
    <a:lvl5pPr indent="914400" defTabSz="457200" latinLnBrk="0">
      <a:lnSpc>
        <a:spcPct val="117999"/>
      </a:lnSpc>
      <a:defRPr sz="2200">
        <a:latin typeface="Helvetica Neue"/>
        <a:ea typeface="Helvetica Neue"/>
        <a:cs typeface="Helvetica Neue"/>
        <a:sym typeface="Helvetica Neue"/>
      </a:defRPr>
    </a:lvl5pPr>
    <a:lvl6pPr indent="1143000" defTabSz="457200" latinLnBrk="0">
      <a:lnSpc>
        <a:spcPct val="117999"/>
      </a:lnSpc>
      <a:defRPr sz="2200">
        <a:latin typeface="Helvetica Neue"/>
        <a:ea typeface="Helvetica Neue"/>
        <a:cs typeface="Helvetica Neue"/>
        <a:sym typeface="Helvetica Neue"/>
      </a:defRPr>
    </a:lvl6pPr>
    <a:lvl7pPr indent="1371600" defTabSz="457200" latinLnBrk="0">
      <a:lnSpc>
        <a:spcPct val="117999"/>
      </a:lnSpc>
      <a:defRPr sz="2200">
        <a:latin typeface="Helvetica Neue"/>
        <a:ea typeface="Helvetica Neue"/>
        <a:cs typeface="Helvetica Neue"/>
        <a:sym typeface="Helvetica Neue"/>
      </a:defRPr>
    </a:lvl7pPr>
    <a:lvl8pPr indent="1600200" defTabSz="457200" latinLnBrk="0">
      <a:lnSpc>
        <a:spcPct val="117999"/>
      </a:lnSpc>
      <a:defRPr sz="2200">
        <a:latin typeface="Helvetica Neue"/>
        <a:ea typeface="Helvetica Neue"/>
        <a:cs typeface="Helvetica Neue"/>
        <a:sym typeface="Helvetica Neue"/>
      </a:defRPr>
    </a:lvl8pPr>
    <a:lvl9pPr indent="1828800" defTabSz="457200" latinLnBrk="0">
      <a:lnSpc>
        <a:spcPct val="117999"/>
      </a:lnSpc>
      <a:defRPr sz="2200">
        <a:latin typeface="Helvetica Neue"/>
        <a:ea typeface="Helvetica Neue"/>
        <a:cs typeface="Helvetica Neue"/>
        <a:sym typeface="Helvetica Neue"/>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87313" y="744538"/>
            <a:ext cx="6619875" cy="3724275"/>
          </a:xfrm>
        </p:spPr>
      </p:sp>
      <p:sp>
        <p:nvSpPr>
          <p:cNvPr id="3" name="Заметки 2"/>
          <p:cNvSpPr>
            <a:spLocks noGrp="1"/>
          </p:cNvSpPr>
          <p:nvPr>
            <p:ph type="body" idx="1"/>
          </p:nvPr>
        </p:nvSpPr>
        <p:spPr/>
        <p:txBody>
          <a:bodyPr/>
          <a:lstStyle/>
          <a:p>
            <a:endParaRPr lang="ru-RU"/>
          </a:p>
        </p:txBody>
      </p:sp>
    </p:spTree>
    <p:extLst>
      <p:ext uri="{BB962C8B-B14F-4D97-AF65-F5344CB8AC3E}">
        <p14:creationId xmlns:p14="http://schemas.microsoft.com/office/powerpoint/2010/main" val="334783548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87313" y="744538"/>
            <a:ext cx="6619875" cy="3724275"/>
          </a:xfrm>
        </p:spPr>
      </p:sp>
      <p:sp>
        <p:nvSpPr>
          <p:cNvPr id="3" name="Заметки 2"/>
          <p:cNvSpPr>
            <a:spLocks noGrp="1"/>
          </p:cNvSpPr>
          <p:nvPr>
            <p:ph type="body" idx="1"/>
          </p:nvPr>
        </p:nvSpPr>
        <p:spPr/>
        <p:txBody>
          <a:bodyPr/>
          <a:lstStyle/>
          <a:p>
            <a:endParaRPr lang="ru-RU" dirty="0"/>
          </a:p>
        </p:txBody>
      </p:sp>
    </p:spTree>
    <p:extLst>
      <p:ext uri="{BB962C8B-B14F-4D97-AF65-F5344CB8AC3E}">
        <p14:creationId xmlns:p14="http://schemas.microsoft.com/office/powerpoint/2010/main" val="247581404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87313" y="744538"/>
            <a:ext cx="6619875" cy="3724275"/>
          </a:xfrm>
        </p:spPr>
      </p:sp>
      <p:sp>
        <p:nvSpPr>
          <p:cNvPr id="3" name="Заметки 2"/>
          <p:cNvSpPr>
            <a:spLocks noGrp="1"/>
          </p:cNvSpPr>
          <p:nvPr>
            <p:ph type="body" idx="1"/>
          </p:nvPr>
        </p:nvSpPr>
        <p:spPr/>
        <p:txBody>
          <a:bodyPr/>
          <a:lstStyle/>
          <a:p>
            <a:endParaRPr lang="ru-RU" dirty="0"/>
          </a:p>
        </p:txBody>
      </p:sp>
    </p:spTree>
    <p:extLst>
      <p:ext uri="{BB962C8B-B14F-4D97-AF65-F5344CB8AC3E}">
        <p14:creationId xmlns:p14="http://schemas.microsoft.com/office/powerpoint/2010/main" val="247581404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87313" y="744538"/>
            <a:ext cx="6619875" cy="3724275"/>
          </a:xfrm>
        </p:spPr>
      </p:sp>
      <p:sp>
        <p:nvSpPr>
          <p:cNvPr id="3" name="Заметки 2"/>
          <p:cNvSpPr>
            <a:spLocks noGrp="1"/>
          </p:cNvSpPr>
          <p:nvPr>
            <p:ph type="body" idx="1"/>
          </p:nvPr>
        </p:nvSpPr>
        <p:spPr/>
        <p:txBody>
          <a:bodyPr/>
          <a:lstStyle/>
          <a:p>
            <a:endParaRPr lang="ru-RU" dirty="0"/>
          </a:p>
        </p:txBody>
      </p:sp>
    </p:spTree>
    <p:extLst>
      <p:ext uri="{BB962C8B-B14F-4D97-AF65-F5344CB8AC3E}">
        <p14:creationId xmlns:p14="http://schemas.microsoft.com/office/powerpoint/2010/main" val="247581404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87313" y="744538"/>
            <a:ext cx="6619875" cy="3724275"/>
          </a:xfrm>
        </p:spPr>
      </p:sp>
      <p:sp>
        <p:nvSpPr>
          <p:cNvPr id="3" name="Заметки 2"/>
          <p:cNvSpPr>
            <a:spLocks noGrp="1"/>
          </p:cNvSpPr>
          <p:nvPr>
            <p:ph type="body" idx="1"/>
          </p:nvPr>
        </p:nvSpPr>
        <p:spPr/>
        <p:txBody>
          <a:bodyPr/>
          <a:lstStyle/>
          <a:p>
            <a:endParaRPr lang="ru-RU" dirty="0"/>
          </a:p>
        </p:txBody>
      </p:sp>
    </p:spTree>
    <p:extLst>
      <p:ext uri="{BB962C8B-B14F-4D97-AF65-F5344CB8AC3E}">
        <p14:creationId xmlns:p14="http://schemas.microsoft.com/office/powerpoint/2010/main" val="247581404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87313" y="744538"/>
            <a:ext cx="6619875" cy="3724275"/>
          </a:xfrm>
        </p:spPr>
      </p:sp>
      <p:sp>
        <p:nvSpPr>
          <p:cNvPr id="3" name="Заметки 2"/>
          <p:cNvSpPr>
            <a:spLocks noGrp="1"/>
          </p:cNvSpPr>
          <p:nvPr>
            <p:ph type="body" idx="1"/>
          </p:nvPr>
        </p:nvSpPr>
        <p:spPr/>
        <p:txBody>
          <a:bodyPr/>
          <a:lstStyle/>
          <a:p>
            <a:endParaRPr lang="ru-RU" dirty="0"/>
          </a:p>
        </p:txBody>
      </p:sp>
    </p:spTree>
    <p:extLst>
      <p:ext uri="{BB962C8B-B14F-4D97-AF65-F5344CB8AC3E}">
        <p14:creationId xmlns:p14="http://schemas.microsoft.com/office/powerpoint/2010/main" val="247581404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87313" y="744538"/>
            <a:ext cx="6619875" cy="3724275"/>
          </a:xfrm>
        </p:spPr>
      </p:sp>
      <p:sp>
        <p:nvSpPr>
          <p:cNvPr id="3" name="Заметки 2"/>
          <p:cNvSpPr>
            <a:spLocks noGrp="1"/>
          </p:cNvSpPr>
          <p:nvPr>
            <p:ph type="body" idx="1"/>
          </p:nvPr>
        </p:nvSpPr>
        <p:spPr/>
        <p:txBody>
          <a:bodyPr/>
          <a:lstStyle/>
          <a:p>
            <a:endParaRPr lang="ru-RU" dirty="0"/>
          </a:p>
        </p:txBody>
      </p:sp>
    </p:spTree>
    <p:extLst>
      <p:ext uri="{BB962C8B-B14F-4D97-AF65-F5344CB8AC3E}">
        <p14:creationId xmlns:p14="http://schemas.microsoft.com/office/powerpoint/2010/main" val="247581404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87313" y="744538"/>
            <a:ext cx="6619875" cy="3724275"/>
          </a:xfrm>
        </p:spPr>
      </p:sp>
      <p:sp>
        <p:nvSpPr>
          <p:cNvPr id="3" name="Заметки 2"/>
          <p:cNvSpPr>
            <a:spLocks noGrp="1"/>
          </p:cNvSpPr>
          <p:nvPr>
            <p:ph type="body" idx="1"/>
          </p:nvPr>
        </p:nvSpPr>
        <p:spPr/>
        <p:txBody>
          <a:bodyPr/>
          <a:lstStyle/>
          <a:p>
            <a:endParaRPr lang="ru-RU" dirty="0"/>
          </a:p>
        </p:txBody>
      </p:sp>
    </p:spTree>
    <p:extLst>
      <p:ext uri="{BB962C8B-B14F-4D97-AF65-F5344CB8AC3E}">
        <p14:creationId xmlns:p14="http://schemas.microsoft.com/office/powerpoint/2010/main" val="247581404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87313" y="744538"/>
            <a:ext cx="6619875" cy="3724275"/>
          </a:xfrm>
        </p:spPr>
      </p:sp>
      <p:sp>
        <p:nvSpPr>
          <p:cNvPr id="3" name="Заметки 2"/>
          <p:cNvSpPr>
            <a:spLocks noGrp="1"/>
          </p:cNvSpPr>
          <p:nvPr>
            <p:ph type="body" idx="1"/>
          </p:nvPr>
        </p:nvSpPr>
        <p:spPr/>
        <p:txBody>
          <a:bodyPr/>
          <a:lstStyle/>
          <a:p>
            <a:endParaRPr lang="ru-RU" dirty="0"/>
          </a:p>
        </p:txBody>
      </p:sp>
    </p:spTree>
    <p:extLst>
      <p:ext uri="{BB962C8B-B14F-4D97-AF65-F5344CB8AC3E}">
        <p14:creationId xmlns:p14="http://schemas.microsoft.com/office/powerpoint/2010/main" val="247581404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87313" y="744538"/>
            <a:ext cx="6619875" cy="3724275"/>
          </a:xfrm>
        </p:spPr>
      </p:sp>
      <p:sp>
        <p:nvSpPr>
          <p:cNvPr id="3" name="Заметки 2"/>
          <p:cNvSpPr>
            <a:spLocks noGrp="1"/>
          </p:cNvSpPr>
          <p:nvPr>
            <p:ph type="body" idx="1"/>
          </p:nvPr>
        </p:nvSpPr>
        <p:spPr/>
        <p:txBody>
          <a:bodyPr/>
          <a:lstStyle/>
          <a:p>
            <a:endParaRPr lang="ru-RU" dirty="0"/>
          </a:p>
        </p:txBody>
      </p:sp>
    </p:spTree>
    <p:extLst>
      <p:ext uri="{BB962C8B-B14F-4D97-AF65-F5344CB8AC3E}">
        <p14:creationId xmlns:p14="http://schemas.microsoft.com/office/powerpoint/2010/main" val="247581404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87313" y="744538"/>
            <a:ext cx="6619875" cy="3724275"/>
          </a:xfrm>
        </p:spPr>
      </p:sp>
      <p:sp>
        <p:nvSpPr>
          <p:cNvPr id="3" name="Заметки 2"/>
          <p:cNvSpPr>
            <a:spLocks noGrp="1"/>
          </p:cNvSpPr>
          <p:nvPr>
            <p:ph type="body" idx="1"/>
          </p:nvPr>
        </p:nvSpPr>
        <p:spPr/>
        <p:txBody>
          <a:bodyPr/>
          <a:lstStyle/>
          <a:p>
            <a:endParaRPr lang="ru-RU" dirty="0"/>
          </a:p>
        </p:txBody>
      </p:sp>
    </p:spTree>
    <p:extLst>
      <p:ext uri="{BB962C8B-B14F-4D97-AF65-F5344CB8AC3E}">
        <p14:creationId xmlns:p14="http://schemas.microsoft.com/office/powerpoint/2010/main" val="24758140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87313" y="744538"/>
            <a:ext cx="6619875" cy="3724275"/>
          </a:xfrm>
        </p:spPr>
      </p:sp>
      <p:sp>
        <p:nvSpPr>
          <p:cNvPr id="3" name="Заметки 2"/>
          <p:cNvSpPr>
            <a:spLocks noGrp="1"/>
          </p:cNvSpPr>
          <p:nvPr>
            <p:ph type="body" idx="1"/>
          </p:nvPr>
        </p:nvSpPr>
        <p:spPr/>
        <p:txBody>
          <a:bodyPr/>
          <a:lstStyle/>
          <a:p>
            <a:endParaRPr lang="ru-RU" dirty="0"/>
          </a:p>
        </p:txBody>
      </p:sp>
    </p:spTree>
    <p:extLst>
      <p:ext uri="{BB962C8B-B14F-4D97-AF65-F5344CB8AC3E}">
        <p14:creationId xmlns:p14="http://schemas.microsoft.com/office/powerpoint/2010/main" val="247581404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87313" y="744538"/>
            <a:ext cx="6619875" cy="3724275"/>
          </a:xfrm>
        </p:spPr>
      </p:sp>
      <p:sp>
        <p:nvSpPr>
          <p:cNvPr id="3" name="Заметки 2"/>
          <p:cNvSpPr>
            <a:spLocks noGrp="1"/>
          </p:cNvSpPr>
          <p:nvPr>
            <p:ph type="body" idx="1"/>
          </p:nvPr>
        </p:nvSpPr>
        <p:spPr/>
        <p:txBody>
          <a:bodyPr/>
          <a:lstStyle/>
          <a:p>
            <a:endParaRPr lang="ru-RU" dirty="0"/>
          </a:p>
        </p:txBody>
      </p:sp>
    </p:spTree>
    <p:extLst>
      <p:ext uri="{BB962C8B-B14F-4D97-AF65-F5344CB8AC3E}">
        <p14:creationId xmlns:p14="http://schemas.microsoft.com/office/powerpoint/2010/main" val="247581404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87313" y="744538"/>
            <a:ext cx="6619875" cy="3724275"/>
          </a:xfrm>
        </p:spPr>
      </p:sp>
      <p:sp>
        <p:nvSpPr>
          <p:cNvPr id="3" name="Заметки 2"/>
          <p:cNvSpPr>
            <a:spLocks noGrp="1"/>
          </p:cNvSpPr>
          <p:nvPr>
            <p:ph type="body" idx="1"/>
          </p:nvPr>
        </p:nvSpPr>
        <p:spPr/>
        <p:txBody>
          <a:bodyPr/>
          <a:lstStyle/>
          <a:p>
            <a:endParaRPr lang="ru-RU" dirty="0"/>
          </a:p>
        </p:txBody>
      </p:sp>
    </p:spTree>
    <p:extLst>
      <p:ext uri="{BB962C8B-B14F-4D97-AF65-F5344CB8AC3E}">
        <p14:creationId xmlns:p14="http://schemas.microsoft.com/office/powerpoint/2010/main" val="247581404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87313" y="744538"/>
            <a:ext cx="6619875" cy="3724275"/>
          </a:xfrm>
        </p:spPr>
      </p:sp>
      <p:sp>
        <p:nvSpPr>
          <p:cNvPr id="3" name="Заметки 2"/>
          <p:cNvSpPr>
            <a:spLocks noGrp="1"/>
          </p:cNvSpPr>
          <p:nvPr>
            <p:ph type="body" idx="1"/>
          </p:nvPr>
        </p:nvSpPr>
        <p:spPr/>
        <p:txBody>
          <a:bodyPr/>
          <a:lstStyle/>
          <a:p>
            <a:endParaRPr lang="ru-RU" dirty="0"/>
          </a:p>
        </p:txBody>
      </p:sp>
    </p:spTree>
    <p:extLst>
      <p:ext uri="{BB962C8B-B14F-4D97-AF65-F5344CB8AC3E}">
        <p14:creationId xmlns:p14="http://schemas.microsoft.com/office/powerpoint/2010/main" val="247581404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87313" y="744538"/>
            <a:ext cx="6619875" cy="3724275"/>
          </a:xfrm>
        </p:spPr>
      </p:sp>
      <p:sp>
        <p:nvSpPr>
          <p:cNvPr id="3" name="Заметки 2"/>
          <p:cNvSpPr>
            <a:spLocks noGrp="1"/>
          </p:cNvSpPr>
          <p:nvPr>
            <p:ph type="body" idx="1"/>
          </p:nvPr>
        </p:nvSpPr>
        <p:spPr/>
        <p:txBody>
          <a:bodyPr/>
          <a:lstStyle/>
          <a:p>
            <a:endParaRPr lang="ru-RU" dirty="0"/>
          </a:p>
        </p:txBody>
      </p:sp>
    </p:spTree>
    <p:extLst>
      <p:ext uri="{BB962C8B-B14F-4D97-AF65-F5344CB8AC3E}">
        <p14:creationId xmlns:p14="http://schemas.microsoft.com/office/powerpoint/2010/main" val="247581404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87313" y="744538"/>
            <a:ext cx="6619875" cy="3724275"/>
          </a:xfrm>
        </p:spPr>
      </p:sp>
      <p:sp>
        <p:nvSpPr>
          <p:cNvPr id="3" name="Заметки 2"/>
          <p:cNvSpPr>
            <a:spLocks noGrp="1"/>
          </p:cNvSpPr>
          <p:nvPr>
            <p:ph type="body" idx="1"/>
          </p:nvPr>
        </p:nvSpPr>
        <p:spPr/>
        <p:txBody>
          <a:bodyPr/>
          <a:lstStyle/>
          <a:p>
            <a:endParaRPr lang="ru-RU" dirty="0"/>
          </a:p>
        </p:txBody>
      </p:sp>
    </p:spTree>
    <p:extLst>
      <p:ext uri="{BB962C8B-B14F-4D97-AF65-F5344CB8AC3E}">
        <p14:creationId xmlns:p14="http://schemas.microsoft.com/office/powerpoint/2010/main" val="247581404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87313" y="744538"/>
            <a:ext cx="6619875" cy="3724275"/>
          </a:xfrm>
        </p:spPr>
      </p:sp>
      <p:sp>
        <p:nvSpPr>
          <p:cNvPr id="3" name="Заметки 2"/>
          <p:cNvSpPr>
            <a:spLocks noGrp="1"/>
          </p:cNvSpPr>
          <p:nvPr>
            <p:ph type="body" idx="1"/>
          </p:nvPr>
        </p:nvSpPr>
        <p:spPr/>
        <p:txBody>
          <a:bodyPr/>
          <a:lstStyle/>
          <a:p>
            <a:endParaRPr lang="ru-RU" dirty="0"/>
          </a:p>
        </p:txBody>
      </p:sp>
    </p:spTree>
    <p:extLst>
      <p:ext uri="{BB962C8B-B14F-4D97-AF65-F5344CB8AC3E}">
        <p14:creationId xmlns:p14="http://schemas.microsoft.com/office/powerpoint/2010/main" val="247581404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87313" y="744538"/>
            <a:ext cx="6619875" cy="3724275"/>
          </a:xfrm>
        </p:spPr>
      </p:sp>
      <p:sp>
        <p:nvSpPr>
          <p:cNvPr id="3" name="Заметки 2"/>
          <p:cNvSpPr>
            <a:spLocks noGrp="1"/>
          </p:cNvSpPr>
          <p:nvPr>
            <p:ph type="body" idx="1"/>
          </p:nvPr>
        </p:nvSpPr>
        <p:spPr/>
        <p:txBody>
          <a:bodyPr/>
          <a:lstStyle/>
          <a:p>
            <a:endParaRPr lang="ru-RU" dirty="0"/>
          </a:p>
        </p:txBody>
      </p:sp>
    </p:spTree>
    <p:extLst>
      <p:ext uri="{BB962C8B-B14F-4D97-AF65-F5344CB8AC3E}">
        <p14:creationId xmlns:p14="http://schemas.microsoft.com/office/powerpoint/2010/main" val="247581404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87313" y="744538"/>
            <a:ext cx="6619875" cy="3724275"/>
          </a:xfrm>
        </p:spPr>
      </p:sp>
      <p:sp>
        <p:nvSpPr>
          <p:cNvPr id="3" name="Заметки 2"/>
          <p:cNvSpPr>
            <a:spLocks noGrp="1"/>
          </p:cNvSpPr>
          <p:nvPr>
            <p:ph type="body" idx="1"/>
          </p:nvPr>
        </p:nvSpPr>
        <p:spPr/>
        <p:txBody>
          <a:bodyPr/>
          <a:lstStyle/>
          <a:p>
            <a:endParaRPr lang="ru-RU" dirty="0"/>
          </a:p>
        </p:txBody>
      </p:sp>
    </p:spTree>
    <p:extLst>
      <p:ext uri="{BB962C8B-B14F-4D97-AF65-F5344CB8AC3E}">
        <p14:creationId xmlns:p14="http://schemas.microsoft.com/office/powerpoint/2010/main" val="24758140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87313" y="744538"/>
            <a:ext cx="6619875" cy="3724275"/>
          </a:xfrm>
        </p:spPr>
      </p:sp>
      <p:sp>
        <p:nvSpPr>
          <p:cNvPr id="3" name="Заметки 2"/>
          <p:cNvSpPr>
            <a:spLocks noGrp="1"/>
          </p:cNvSpPr>
          <p:nvPr>
            <p:ph type="body" idx="1"/>
          </p:nvPr>
        </p:nvSpPr>
        <p:spPr/>
        <p:txBody>
          <a:bodyPr/>
          <a:lstStyle/>
          <a:p>
            <a:endParaRPr lang="ru-RU" dirty="0"/>
          </a:p>
        </p:txBody>
      </p:sp>
    </p:spTree>
    <p:extLst>
      <p:ext uri="{BB962C8B-B14F-4D97-AF65-F5344CB8AC3E}">
        <p14:creationId xmlns:p14="http://schemas.microsoft.com/office/powerpoint/2010/main" val="24758140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87313" y="744538"/>
            <a:ext cx="6619875" cy="3724275"/>
          </a:xfrm>
        </p:spPr>
      </p:sp>
      <p:sp>
        <p:nvSpPr>
          <p:cNvPr id="3" name="Заметки 2"/>
          <p:cNvSpPr>
            <a:spLocks noGrp="1"/>
          </p:cNvSpPr>
          <p:nvPr>
            <p:ph type="body" idx="1"/>
          </p:nvPr>
        </p:nvSpPr>
        <p:spPr/>
        <p:txBody>
          <a:bodyPr/>
          <a:lstStyle/>
          <a:p>
            <a:endParaRPr lang="ru-RU" dirty="0"/>
          </a:p>
        </p:txBody>
      </p:sp>
    </p:spTree>
    <p:extLst>
      <p:ext uri="{BB962C8B-B14F-4D97-AF65-F5344CB8AC3E}">
        <p14:creationId xmlns:p14="http://schemas.microsoft.com/office/powerpoint/2010/main" val="24758140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87313" y="744538"/>
            <a:ext cx="6619875" cy="3724275"/>
          </a:xfrm>
        </p:spPr>
      </p:sp>
      <p:sp>
        <p:nvSpPr>
          <p:cNvPr id="3" name="Заметки 2"/>
          <p:cNvSpPr>
            <a:spLocks noGrp="1"/>
          </p:cNvSpPr>
          <p:nvPr>
            <p:ph type="body" idx="1"/>
          </p:nvPr>
        </p:nvSpPr>
        <p:spPr/>
        <p:txBody>
          <a:bodyPr/>
          <a:lstStyle/>
          <a:p>
            <a:endParaRPr lang="ru-RU" dirty="0"/>
          </a:p>
        </p:txBody>
      </p:sp>
    </p:spTree>
    <p:extLst>
      <p:ext uri="{BB962C8B-B14F-4D97-AF65-F5344CB8AC3E}">
        <p14:creationId xmlns:p14="http://schemas.microsoft.com/office/powerpoint/2010/main" val="247581404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87313" y="744538"/>
            <a:ext cx="6619875" cy="3724275"/>
          </a:xfrm>
        </p:spPr>
      </p:sp>
      <p:sp>
        <p:nvSpPr>
          <p:cNvPr id="3" name="Заметки 2"/>
          <p:cNvSpPr>
            <a:spLocks noGrp="1"/>
          </p:cNvSpPr>
          <p:nvPr>
            <p:ph type="body" idx="1"/>
          </p:nvPr>
        </p:nvSpPr>
        <p:spPr/>
        <p:txBody>
          <a:bodyPr/>
          <a:lstStyle/>
          <a:p>
            <a:endParaRPr lang="ru-RU" dirty="0"/>
          </a:p>
        </p:txBody>
      </p:sp>
    </p:spTree>
    <p:extLst>
      <p:ext uri="{BB962C8B-B14F-4D97-AF65-F5344CB8AC3E}">
        <p14:creationId xmlns:p14="http://schemas.microsoft.com/office/powerpoint/2010/main" val="24758140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87313" y="744538"/>
            <a:ext cx="6619875" cy="3724275"/>
          </a:xfrm>
        </p:spPr>
      </p:sp>
      <p:sp>
        <p:nvSpPr>
          <p:cNvPr id="3" name="Заметки 2"/>
          <p:cNvSpPr>
            <a:spLocks noGrp="1"/>
          </p:cNvSpPr>
          <p:nvPr>
            <p:ph type="body" idx="1"/>
          </p:nvPr>
        </p:nvSpPr>
        <p:spPr/>
        <p:txBody>
          <a:bodyPr/>
          <a:lstStyle/>
          <a:p>
            <a:endParaRPr lang="ru-RU" dirty="0"/>
          </a:p>
        </p:txBody>
      </p:sp>
    </p:spTree>
    <p:extLst>
      <p:ext uri="{BB962C8B-B14F-4D97-AF65-F5344CB8AC3E}">
        <p14:creationId xmlns:p14="http://schemas.microsoft.com/office/powerpoint/2010/main" val="247581404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87313" y="744538"/>
            <a:ext cx="6619875" cy="3724275"/>
          </a:xfrm>
        </p:spPr>
      </p:sp>
      <p:sp>
        <p:nvSpPr>
          <p:cNvPr id="3" name="Заметки 2"/>
          <p:cNvSpPr>
            <a:spLocks noGrp="1"/>
          </p:cNvSpPr>
          <p:nvPr>
            <p:ph type="body" idx="1"/>
          </p:nvPr>
        </p:nvSpPr>
        <p:spPr/>
        <p:txBody>
          <a:bodyPr/>
          <a:lstStyle/>
          <a:p>
            <a:endParaRPr lang="ru-RU" dirty="0"/>
          </a:p>
        </p:txBody>
      </p:sp>
    </p:spTree>
    <p:extLst>
      <p:ext uri="{BB962C8B-B14F-4D97-AF65-F5344CB8AC3E}">
        <p14:creationId xmlns:p14="http://schemas.microsoft.com/office/powerpoint/2010/main" val="247581404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87313" y="744538"/>
            <a:ext cx="6619875" cy="3724275"/>
          </a:xfrm>
        </p:spPr>
      </p:sp>
      <p:sp>
        <p:nvSpPr>
          <p:cNvPr id="3" name="Заметки 2"/>
          <p:cNvSpPr>
            <a:spLocks noGrp="1"/>
          </p:cNvSpPr>
          <p:nvPr>
            <p:ph type="body" idx="1"/>
          </p:nvPr>
        </p:nvSpPr>
        <p:spPr/>
        <p:txBody>
          <a:bodyPr/>
          <a:lstStyle/>
          <a:p>
            <a:endParaRPr lang="ru-RU" dirty="0"/>
          </a:p>
        </p:txBody>
      </p:sp>
    </p:spTree>
    <p:extLst>
      <p:ext uri="{BB962C8B-B14F-4D97-AF65-F5344CB8AC3E}">
        <p14:creationId xmlns:p14="http://schemas.microsoft.com/office/powerpoint/2010/main" val="24758140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Заголовок и подзаголовок">
    <p:spTree>
      <p:nvGrpSpPr>
        <p:cNvPr id="1" name=""/>
        <p:cNvGrpSpPr/>
        <p:nvPr/>
      </p:nvGrpSpPr>
      <p:grpSpPr>
        <a:xfrm>
          <a:off x="0" y="0"/>
          <a:ext cx="0" cy="0"/>
          <a:chOff x="0" y="0"/>
          <a:chExt cx="0" cy="0"/>
        </a:xfrm>
      </p:grpSpPr>
      <p:sp>
        <p:nvSpPr>
          <p:cNvPr id="6" name="Прямоугольник"/>
          <p:cNvSpPr/>
          <p:nvPr/>
        </p:nvSpPr>
        <p:spPr>
          <a:xfrm>
            <a:off x="5230254" y="-37339"/>
            <a:ext cx="19217708" cy="13716001"/>
          </a:xfrm>
          <a:prstGeom prst="rect">
            <a:avLst/>
          </a:prstGeom>
          <a:solidFill>
            <a:srgbClr val="FFFFFF"/>
          </a:solidFill>
          <a:ln w="12700">
            <a:miter lim="400000"/>
          </a:ln>
        </p:spPr>
        <p:txBody>
          <a:bodyPr lIns="71437" tIns="71437" rIns="71437" bIns="71437" anchor="ctr"/>
          <a:lstStyle/>
          <a:p>
            <a:pPr>
              <a:defRPr sz="3200">
                <a:solidFill>
                  <a:srgbClr val="FFFFFF"/>
                </a:solidFill>
              </a:defRPr>
            </a:pPr>
            <a:endParaRPr/>
          </a:p>
        </p:txBody>
      </p:sp>
      <p:sp>
        <p:nvSpPr>
          <p:cNvPr id="7" name="Номер слайда"/>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Пустой">
    <p:bg>
      <p:bgPr>
        <a:solidFill>
          <a:srgbClr val="FFFFFF"/>
        </a:solidFill>
        <a:effectLst/>
      </p:bgPr>
    </p:bg>
    <p:spTree>
      <p:nvGrpSpPr>
        <p:cNvPr id="1" name=""/>
        <p:cNvGrpSpPr/>
        <p:nvPr/>
      </p:nvGrpSpPr>
      <p:grpSpPr>
        <a:xfrm>
          <a:off x="0" y="0"/>
          <a:ext cx="0" cy="0"/>
          <a:chOff x="0" y="0"/>
          <a:chExt cx="0" cy="0"/>
        </a:xfrm>
      </p:grpSpPr>
      <p:sp>
        <p:nvSpPr>
          <p:cNvPr id="47" name="Номер слайда"/>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Фото — горизонтально">
    <p:bg>
      <p:bgPr>
        <a:solidFill>
          <a:srgbClr val="FFFFFF"/>
        </a:solidFill>
        <a:effectLst/>
      </p:bgPr>
    </p:bg>
    <p:spTree>
      <p:nvGrpSpPr>
        <p:cNvPr id="1" name=""/>
        <p:cNvGrpSpPr/>
        <p:nvPr/>
      </p:nvGrpSpPr>
      <p:grpSpPr>
        <a:xfrm>
          <a:off x="0" y="0"/>
          <a:ext cx="0" cy="0"/>
          <a:chOff x="0" y="0"/>
          <a:chExt cx="0" cy="0"/>
        </a:xfrm>
      </p:grpSpPr>
      <p:sp>
        <p:nvSpPr>
          <p:cNvPr id="9" name="Изображение"/>
          <p:cNvSpPr>
            <a:spLocks noGrp="1"/>
          </p:cNvSpPr>
          <p:nvPr>
            <p:ph type="pic" sz="half" idx="13"/>
          </p:nvPr>
        </p:nvSpPr>
        <p:spPr>
          <a:xfrm>
            <a:off x="5307210" y="892968"/>
            <a:ext cx="13751720" cy="8322470"/>
          </a:xfrm>
          <a:prstGeom prst="rect">
            <a:avLst/>
          </a:prstGeom>
        </p:spPr>
        <p:txBody>
          <a:bodyPr lIns="91439" tIns="45719" rIns="91439" bIns="45719" anchor="t">
            <a:noAutofit/>
          </a:bodyPr>
          <a:lstStyle/>
          <a:p>
            <a:endParaRPr/>
          </a:p>
        </p:txBody>
      </p:sp>
      <p:sp>
        <p:nvSpPr>
          <p:cNvPr id="10" name="Текст заголовка"/>
          <p:cNvSpPr txBox="1">
            <a:spLocks noGrp="1"/>
          </p:cNvSpPr>
          <p:nvPr>
            <p:ph type="title"/>
          </p:nvPr>
        </p:nvSpPr>
        <p:spPr>
          <a:xfrm>
            <a:off x="4833937" y="9447609"/>
            <a:ext cx="14716126" cy="2000251"/>
          </a:xfrm>
          <a:prstGeom prst="rect">
            <a:avLst/>
          </a:prstGeom>
        </p:spPr>
        <p:txBody>
          <a:bodyPr anchor="b"/>
          <a:lstStyle/>
          <a:p>
            <a:r>
              <a:t>Текст заголовка</a:t>
            </a:r>
          </a:p>
        </p:txBody>
      </p:sp>
      <p:sp>
        <p:nvSpPr>
          <p:cNvPr id="11" name="Уровень текста 1…"/>
          <p:cNvSpPr txBox="1">
            <a:spLocks noGrp="1"/>
          </p:cNvSpPr>
          <p:nvPr>
            <p:ph type="body" sz="quarter" idx="1"/>
          </p:nvPr>
        </p:nvSpPr>
        <p:spPr>
          <a:xfrm>
            <a:off x="4833937" y="11519296"/>
            <a:ext cx="14716126" cy="1589486"/>
          </a:xfrm>
          <a:prstGeom prst="rect">
            <a:avLst/>
          </a:prstGeom>
        </p:spPr>
        <p:txBody>
          <a:bodyPr anchor="t"/>
          <a:lstStyle>
            <a:lvl1pPr marL="0" indent="0" algn="ctr">
              <a:spcBef>
                <a:spcPts val="0"/>
              </a:spcBef>
              <a:buSzTx/>
              <a:buNone/>
              <a:defRPr sz="4400"/>
            </a:lvl1pPr>
            <a:lvl2pPr marL="0" indent="228600" algn="ctr">
              <a:spcBef>
                <a:spcPts val="0"/>
              </a:spcBef>
              <a:buSzTx/>
              <a:buNone/>
              <a:defRPr sz="4400"/>
            </a:lvl2pPr>
            <a:lvl3pPr marL="0" indent="457200" algn="ctr">
              <a:spcBef>
                <a:spcPts val="0"/>
              </a:spcBef>
              <a:buSzTx/>
              <a:buNone/>
              <a:defRPr sz="4400"/>
            </a:lvl3pPr>
            <a:lvl4pPr marL="0" indent="685800" algn="ctr">
              <a:spcBef>
                <a:spcPts val="0"/>
              </a:spcBef>
              <a:buSzTx/>
              <a:buNone/>
              <a:defRPr sz="4400"/>
            </a:lvl4pPr>
            <a:lvl5pPr marL="0" indent="914400" algn="ctr">
              <a:spcBef>
                <a:spcPts val="0"/>
              </a:spcBef>
              <a:buSzTx/>
              <a:buNone/>
              <a:defRPr sz="4400"/>
            </a:lvl5pPr>
          </a:lstStyle>
          <a:p>
            <a:r>
              <a:t>Уровень текста 1</a:t>
            </a:r>
          </a:p>
          <a:p>
            <a:pPr lvl="1"/>
            <a:r>
              <a:t>Уровень текста 2</a:t>
            </a:r>
          </a:p>
          <a:p>
            <a:pPr lvl="2"/>
            <a:r>
              <a:t>Уровень текста 3</a:t>
            </a:r>
          </a:p>
          <a:p>
            <a:pPr lvl="3"/>
            <a:r>
              <a:t>Уровень текста 4</a:t>
            </a:r>
          </a:p>
          <a:p>
            <a:pPr lvl="4"/>
            <a:r>
              <a:t>Уровень текста 5</a:t>
            </a:r>
          </a:p>
        </p:txBody>
      </p:sp>
      <p:sp>
        <p:nvSpPr>
          <p:cNvPr id="12" name="Номер слайда"/>
          <p:cNvSpPr txBox="1">
            <a:spLocks noGrp="1"/>
          </p:cNvSpPr>
          <p:nvPr>
            <p:ph type="sldNum" sz="quarter" idx="2"/>
          </p:nvPr>
        </p:nvSpPr>
        <p:spPr>
          <a:xfrm>
            <a:off x="11935814" y="13001625"/>
            <a:ext cx="494513" cy="511175"/>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Заголовок — по центру">
    <p:bg>
      <p:bgPr>
        <a:solidFill>
          <a:srgbClr val="FFFFFF"/>
        </a:solidFill>
        <a:effectLst/>
      </p:bgPr>
    </p:bg>
    <p:spTree>
      <p:nvGrpSpPr>
        <p:cNvPr id="1" name=""/>
        <p:cNvGrpSpPr/>
        <p:nvPr/>
      </p:nvGrpSpPr>
      <p:grpSpPr>
        <a:xfrm>
          <a:off x="0" y="0"/>
          <a:ext cx="0" cy="0"/>
          <a:chOff x="0" y="0"/>
          <a:chExt cx="0" cy="0"/>
        </a:xfrm>
      </p:grpSpPr>
      <p:sp>
        <p:nvSpPr>
          <p:cNvPr id="14" name="Номер слайда"/>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Фото — вертикально">
    <p:bg>
      <p:bgPr>
        <a:solidFill>
          <a:srgbClr val="FFFFFF"/>
        </a:solidFill>
        <a:effectLst/>
      </p:bgPr>
    </p:bg>
    <p:spTree>
      <p:nvGrpSpPr>
        <p:cNvPr id="1" name=""/>
        <p:cNvGrpSpPr/>
        <p:nvPr/>
      </p:nvGrpSpPr>
      <p:grpSpPr>
        <a:xfrm>
          <a:off x="0" y="0"/>
          <a:ext cx="0" cy="0"/>
          <a:chOff x="0" y="0"/>
          <a:chExt cx="0" cy="0"/>
        </a:xfrm>
      </p:grpSpPr>
      <p:sp>
        <p:nvSpPr>
          <p:cNvPr id="16" name="Изображение"/>
          <p:cNvSpPr>
            <a:spLocks noGrp="1"/>
          </p:cNvSpPr>
          <p:nvPr>
            <p:ph type="pic" sz="half" idx="13"/>
          </p:nvPr>
        </p:nvSpPr>
        <p:spPr>
          <a:xfrm>
            <a:off x="12495609" y="892968"/>
            <a:ext cx="7500938" cy="11572876"/>
          </a:xfrm>
          <a:prstGeom prst="rect">
            <a:avLst/>
          </a:prstGeom>
        </p:spPr>
        <p:txBody>
          <a:bodyPr lIns="91439" tIns="45719" rIns="91439" bIns="45719" anchor="t">
            <a:noAutofit/>
          </a:bodyPr>
          <a:lstStyle/>
          <a:p>
            <a:endParaRPr/>
          </a:p>
        </p:txBody>
      </p:sp>
      <p:sp>
        <p:nvSpPr>
          <p:cNvPr id="17" name="Текст заголовка"/>
          <p:cNvSpPr txBox="1">
            <a:spLocks noGrp="1"/>
          </p:cNvSpPr>
          <p:nvPr>
            <p:ph type="title"/>
          </p:nvPr>
        </p:nvSpPr>
        <p:spPr>
          <a:xfrm>
            <a:off x="4387453" y="892968"/>
            <a:ext cx="7500938" cy="5607845"/>
          </a:xfrm>
          <a:prstGeom prst="rect">
            <a:avLst/>
          </a:prstGeom>
        </p:spPr>
        <p:txBody>
          <a:bodyPr anchor="b"/>
          <a:lstStyle>
            <a:lvl1pPr>
              <a:defRPr sz="8400"/>
            </a:lvl1pPr>
          </a:lstStyle>
          <a:p>
            <a:r>
              <a:t>Текст заголовка</a:t>
            </a:r>
          </a:p>
        </p:txBody>
      </p:sp>
      <p:sp>
        <p:nvSpPr>
          <p:cNvPr id="18" name="Уровень текста 1…"/>
          <p:cNvSpPr txBox="1">
            <a:spLocks noGrp="1"/>
          </p:cNvSpPr>
          <p:nvPr>
            <p:ph type="body" sz="quarter" idx="1"/>
          </p:nvPr>
        </p:nvSpPr>
        <p:spPr>
          <a:xfrm>
            <a:off x="4387453" y="6697265"/>
            <a:ext cx="7500938" cy="5768579"/>
          </a:xfrm>
          <a:prstGeom prst="rect">
            <a:avLst/>
          </a:prstGeom>
        </p:spPr>
        <p:txBody>
          <a:bodyPr anchor="t"/>
          <a:lstStyle>
            <a:lvl1pPr marL="0" indent="0" algn="ctr">
              <a:spcBef>
                <a:spcPts val="0"/>
              </a:spcBef>
              <a:buSzTx/>
              <a:buNone/>
              <a:defRPr sz="4400"/>
            </a:lvl1pPr>
            <a:lvl2pPr marL="0" indent="228600" algn="ctr">
              <a:spcBef>
                <a:spcPts val="0"/>
              </a:spcBef>
              <a:buSzTx/>
              <a:buNone/>
              <a:defRPr sz="4400"/>
            </a:lvl2pPr>
            <a:lvl3pPr marL="0" indent="457200" algn="ctr">
              <a:spcBef>
                <a:spcPts val="0"/>
              </a:spcBef>
              <a:buSzTx/>
              <a:buNone/>
              <a:defRPr sz="4400"/>
            </a:lvl3pPr>
            <a:lvl4pPr marL="0" indent="685800" algn="ctr">
              <a:spcBef>
                <a:spcPts val="0"/>
              </a:spcBef>
              <a:buSzTx/>
              <a:buNone/>
              <a:defRPr sz="4400"/>
            </a:lvl4pPr>
            <a:lvl5pPr marL="0" indent="914400" algn="ctr">
              <a:spcBef>
                <a:spcPts val="0"/>
              </a:spcBef>
              <a:buSzTx/>
              <a:buNone/>
              <a:defRPr sz="4400"/>
            </a:lvl5pPr>
          </a:lstStyle>
          <a:p>
            <a:r>
              <a:t>Уровень текста 1</a:t>
            </a:r>
          </a:p>
          <a:p>
            <a:pPr lvl="1"/>
            <a:r>
              <a:t>Уровень текста 2</a:t>
            </a:r>
          </a:p>
          <a:p>
            <a:pPr lvl="2"/>
            <a:r>
              <a:t>Уровень текста 3</a:t>
            </a:r>
          </a:p>
          <a:p>
            <a:pPr lvl="3"/>
            <a:r>
              <a:t>Уровень текста 4</a:t>
            </a:r>
          </a:p>
          <a:p>
            <a:pPr lvl="4"/>
            <a:r>
              <a:t>Уровень текста 5</a:t>
            </a:r>
          </a:p>
        </p:txBody>
      </p:sp>
      <p:sp>
        <p:nvSpPr>
          <p:cNvPr id="19" name="Номер слайда"/>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Заголовок, пункты и фото">
    <p:bg>
      <p:bgPr>
        <a:solidFill>
          <a:srgbClr val="FFFFFF"/>
        </a:solidFill>
        <a:effectLst/>
      </p:bgPr>
    </p:bg>
    <p:spTree>
      <p:nvGrpSpPr>
        <p:cNvPr id="1" name=""/>
        <p:cNvGrpSpPr/>
        <p:nvPr/>
      </p:nvGrpSpPr>
      <p:grpSpPr>
        <a:xfrm>
          <a:off x="0" y="0"/>
          <a:ext cx="0" cy="0"/>
          <a:chOff x="0" y="0"/>
          <a:chExt cx="0" cy="0"/>
        </a:xfrm>
      </p:grpSpPr>
      <p:sp>
        <p:nvSpPr>
          <p:cNvPr id="27" name="Изображение"/>
          <p:cNvSpPr>
            <a:spLocks noGrp="1"/>
          </p:cNvSpPr>
          <p:nvPr>
            <p:ph type="pic" sz="quarter" idx="13"/>
          </p:nvPr>
        </p:nvSpPr>
        <p:spPr>
          <a:xfrm>
            <a:off x="12495609" y="3661171"/>
            <a:ext cx="7500938" cy="8840392"/>
          </a:xfrm>
          <a:prstGeom prst="rect">
            <a:avLst/>
          </a:prstGeom>
        </p:spPr>
        <p:txBody>
          <a:bodyPr lIns="91439" tIns="45719" rIns="91439" bIns="45719" anchor="t">
            <a:noAutofit/>
          </a:bodyPr>
          <a:lstStyle/>
          <a:p>
            <a:endParaRPr/>
          </a:p>
        </p:txBody>
      </p:sp>
      <p:sp>
        <p:nvSpPr>
          <p:cNvPr id="28" name="Текст заголовка"/>
          <p:cNvSpPr txBox="1">
            <a:spLocks noGrp="1"/>
          </p:cNvSpPr>
          <p:nvPr>
            <p:ph type="title"/>
          </p:nvPr>
        </p:nvSpPr>
        <p:spPr>
          <a:prstGeom prst="rect">
            <a:avLst/>
          </a:prstGeom>
        </p:spPr>
        <p:txBody>
          <a:bodyPr/>
          <a:lstStyle/>
          <a:p>
            <a:r>
              <a:t>Текст заголовка</a:t>
            </a:r>
          </a:p>
        </p:txBody>
      </p:sp>
      <p:sp>
        <p:nvSpPr>
          <p:cNvPr id="29" name="Уровень текста 1…"/>
          <p:cNvSpPr txBox="1">
            <a:spLocks noGrp="1"/>
          </p:cNvSpPr>
          <p:nvPr>
            <p:ph type="body" sz="quarter" idx="1"/>
          </p:nvPr>
        </p:nvSpPr>
        <p:spPr>
          <a:xfrm>
            <a:off x="4387453" y="3661171"/>
            <a:ext cx="7500938" cy="8840392"/>
          </a:xfrm>
          <a:prstGeom prst="rect">
            <a:avLst/>
          </a:prstGeom>
        </p:spPr>
        <p:txBody>
          <a:bodyPr/>
          <a:lstStyle>
            <a:lvl1pPr marL="465364" indent="-465364">
              <a:spcBef>
                <a:spcPts val="4500"/>
              </a:spcBef>
              <a:defRPr sz="3800"/>
            </a:lvl1pPr>
            <a:lvl2pPr marL="808264" indent="-465364">
              <a:spcBef>
                <a:spcPts val="4500"/>
              </a:spcBef>
              <a:defRPr sz="3800"/>
            </a:lvl2pPr>
            <a:lvl3pPr marL="1151164" indent="-465364">
              <a:spcBef>
                <a:spcPts val="4500"/>
              </a:spcBef>
              <a:defRPr sz="3800"/>
            </a:lvl3pPr>
            <a:lvl4pPr marL="1494064" indent="-465364">
              <a:spcBef>
                <a:spcPts val="4500"/>
              </a:spcBef>
              <a:defRPr sz="3800"/>
            </a:lvl4pPr>
            <a:lvl5pPr marL="1836964" indent="-465364">
              <a:spcBef>
                <a:spcPts val="4500"/>
              </a:spcBef>
              <a:defRPr sz="3800"/>
            </a:lvl5pPr>
          </a:lstStyle>
          <a:p>
            <a:r>
              <a:t>Уровень текста 1</a:t>
            </a:r>
          </a:p>
          <a:p>
            <a:pPr lvl="1"/>
            <a:r>
              <a:t>Уровень текста 2</a:t>
            </a:r>
          </a:p>
          <a:p>
            <a:pPr lvl="2"/>
            <a:r>
              <a:t>Уровень текста 3</a:t>
            </a:r>
          </a:p>
          <a:p>
            <a:pPr lvl="3"/>
            <a:r>
              <a:t>Уровень текста 4</a:t>
            </a:r>
          </a:p>
          <a:p>
            <a:pPr lvl="4"/>
            <a:r>
              <a:t>Уровень текста 5</a:t>
            </a:r>
          </a:p>
        </p:txBody>
      </p:sp>
      <p:sp>
        <p:nvSpPr>
          <p:cNvPr id="30" name="Номер слайда"/>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Пункты">
    <p:bg>
      <p:bgPr>
        <a:solidFill>
          <a:srgbClr val="FFFFFF"/>
        </a:solidFill>
        <a:effectLst/>
      </p:bgPr>
    </p:bg>
    <p:spTree>
      <p:nvGrpSpPr>
        <p:cNvPr id="1" name=""/>
        <p:cNvGrpSpPr/>
        <p:nvPr/>
      </p:nvGrpSpPr>
      <p:grpSpPr>
        <a:xfrm>
          <a:off x="0" y="0"/>
          <a:ext cx="0" cy="0"/>
          <a:chOff x="0" y="0"/>
          <a:chExt cx="0" cy="0"/>
        </a:xfrm>
      </p:grpSpPr>
      <p:sp>
        <p:nvSpPr>
          <p:cNvPr id="32" name="Уровень текста 1…"/>
          <p:cNvSpPr txBox="1">
            <a:spLocks noGrp="1"/>
          </p:cNvSpPr>
          <p:nvPr>
            <p:ph type="body" idx="1"/>
          </p:nvPr>
        </p:nvSpPr>
        <p:spPr>
          <a:xfrm>
            <a:off x="4387453" y="1785937"/>
            <a:ext cx="15609094" cy="10144126"/>
          </a:xfrm>
          <a:prstGeom prst="rect">
            <a:avLst/>
          </a:prstGeom>
        </p:spPr>
        <p:txBody>
          <a:bodyPr/>
          <a:lstStyle/>
          <a:p>
            <a:r>
              <a:t>Уровень текста 1</a:t>
            </a:r>
          </a:p>
          <a:p>
            <a:pPr lvl="1"/>
            <a:r>
              <a:t>Уровень текста 2</a:t>
            </a:r>
          </a:p>
          <a:p>
            <a:pPr lvl="2"/>
            <a:r>
              <a:t>Уровень текста 3</a:t>
            </a:r>
          </a:p>
          <a:p>
            <a:pPr lvl="3"/>
            <a:r>
              <a:t>Уровень текста 4</a:t>
            </a:r>
          </a:p>
          <a:p>
            <a:pPr lvl="4"/>
            <a:r>
              <a:t>Уровень текста 5</a:t>
            </a:r>
          </a:p>
        </p:txBody>
      </p:sp>
      <p:sp>
        <p:nvSpPr>
          <p:cNvPr id="33" name="Номер слайда"/>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Фото — 3 шт.">
    <p:bg>
      <p:bgPr>
        <a:solidFill>
          <a:srgbClr val="FFFFFF"/>
        </a:solidFill>
        <a:effectLst/>
      </p:bgPr>
    </p:bg>
    <p:spTree>
      <p:nvGrpSpPr>
        <p:cNvPr id="1" name=""/>
        <p:cNvGrpSpPr/>
        <p:nvPr/>
      </p:nvGrpSpPr>
      <p:grpSpPr>
        <a:xfrm>
          <a:off x="0" y="0"/>
          <a:ext cx="0" cy="0"/>
          <a:chOff x="0" y="0"/>
          <a:chExt cx="0" cy="0"/>
        </a:xfrm>
      </p:grpSpPr>
      <p:sp>
        <p:nvSpPr>
          <p:cNvPr id="35" name="Изображение"/>
          <p:cNvSpPr>
            <a:spLocks noGrp="1"/>
          </p:cNvSpPr>
          <p:nvPr>
            <p:ph type="pic" sz="quarter" idx="13"/>
          </p:nvPr>
        </p:nvSpPr>
        <p:spPr>
          <a:xfrm>
            <a:off x="12495609" y="7161609"/>
            <a:ext cx="7500938" cy="5304235"/>
          </a:xfrm>
          <a:prstGeom prst="rect">
            <a:avLst/>
          </a:prstGeom>
        </p:spPr>
        <p:txBody>
          <a:bodyPr lIns="91439" tIns="45719" rIns="91439" bIns="45719" anchor="t">
            <a:noAutofit/>
          </a:bodyPr>
          <a:lstStyle/>
          <a:p>
            <a:endParaRPr/>
          </a:p>
        </p:txBody>
      </p:sp>
      <p:sp>
        <p:nvSpPr>
          <p:cNvPr id="36" name="Изображение"/>
          <p:cNvSpPr>
            <a:spLocks noGrp="1"/>
          </p:cNvSpPr>
          <p:nvPr>
            <p:ph type="pic" sz="quarter" idx="14"/>
          </p:nvPr>
        </p:nvSpPr>
        <p:spPr>
          <a:xfrm>
            <a:off x="12504353" y="1250156"/>
            <a:ext cx="7500939" cy="5304235"/>
          </a:xfrm>
          <a:prstGeom prst="rect">
            <a:avLst/>
          </a:prstGeom>
        </p:spPr>
        <p:txBody>
          <a:bodyPr lIns="91439" tIns="45719" rIns="91439" bIns="45719" anchor="t">
            <a:noAutofit/>
          </a:bodyPr>
          <a:lstStyle/>
          <a:p>
            <a:endParaRPr/>
          </a:p>
        </p:txBody>
      </p:sp>
      <p:sp>
        <p:nvSpPr>
          <p:cNvPr id="37" name="Изображение"/>
          <p:cNvSpPr>
            <a:spLocks noGrp="1"/>
          </p:cNvSpPr>
          <p:nvPr>
            <p:ph type="pic" sz="half" idx="15"/>
          </p:nvPr>
        </p:nvSpPr>
        <p:spPr>
          <a:xfrm>
            <a:off x="4387453" y="1250156"/>
            <a:ext cx="7500938" cy="11215688"/>
          </a:xfrm>
          <a:prstGeom prst="rect">
            <a:avLst/>
          </a:prstGeom>
        </p:spPr>
        <p:txBody>
          <a:bodyPr lIns="91439" tIns="45719" rIns="91439" bIns="45719" anchor="t">
            <a:noAutofit/>
          </a:bodyPr>
          <a:lstStyle/>
          <a:p>
            <a:endParaRPr/>
          </a:p>
        </p:txBody>
      </p:sp>
      <p:sp>
        <p:nvSpPr>
          <p:cNvPr id="38" name="Номер слайда"/>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Цитата">
    <p:bg>
      <p:bgPr>
        <a:solidFill>
          <a:srgbClr val="FFFFFF"/>
        </a:solidFill>
        <a:effectLst/>
      </p:bgPr>
    </p:bg>
    <p:spTree>
      <p:nvGrpSpPr>
        <p:cNvPr id="1" name=""/>
        <p:cNvGrpSpPr/>
        <p:nvPr/>
      </p:nvGrpSpPr>
      <p:grpSpPr>
        <a:xfrm>
          <a:off x="0" y="0"/>
          <a:ext cx="0" cy="0"/>
          <a:chOff x="0" y="0"/>
          <a:chExt cx="0" cy="0"/>
        </a:xfrm>
      </p:grpSpPr>
      <p:sp>
        <p:nvSpPr>
          <p:cNvPr id="40" name="–Иван Арсентьев"/>
          <p:cNvSpPr txBox="1">
            <a:spLocks noGrp="1"/>
          </p:cNvSpPr>
          <p:nvPr>
            <p:ph type="body" sz="quarter" idx="13"/>
          </p:nvPr>
        </p:nvSpPr>
        <p:spPr>
          <a:xfrm>
            <a:off x="4833937" y="8947546"/>
            <a:ext cx="14716126" cy="660798"/>
          </a:xfrm>
          <a:prstGeom prst="rect">
            <a:avLst/>
          </a:prstGeom>
        </p:spPr>
        <p:txBody>
          <a:bodyPr anchor="t">
            <a:spAutoFit/>
          </a:bodyPr>
          <a:lstStyle>
            <a:lvl1pPr marL="0" indent="0" algn="ctr">
              <a:spcBef>
                <a:spcPts val="0"/>
              </a:spcBef>
              <a:buSzTx/>
              <a:buNone/>
              <a:defRPr sz="3200">
                <a:latin typeface="Helvetica"/>
                <a:ea typeface="Helvetica"/>
                <a:cs typeface="Helvetica"/>
                <a:sym typeface="Helvetica"/>
              </a:defRPr>
            </a:lvl1pPr>
          </a:lstStyle>
          <a:p>
            <a:r>
              <a:t>–Иван Арсентьев</a:t>
            </a:r>
          </a:p>
        </p:txBody>
      </p:sp>
      <p:sp>
        <p:nvSpPr>
          <p:cNvPr id="41" name="«Место ввода цитаты»."/>
          <p:cNvSpPr txBox="1">
            <a:spLocks noGrp="1"/>
          </p:cNvSpPr>
          <p:nvPr>
            <p:ph type="body" sz="quarter" idx="14"/>
          </p:nvPr>
        </p:nvSpPr>
        <p:spPr>
          <a:xfrm>
            <a:off x="4833937" y="6000353"/>
            <a:ext cx="14716126" cy="965201"/>
          </a:xfrm>
          <a:prstGeom prst="rect">
            <a:avLst/>
          </a:prstGeom>
        </p:spPr>
        <p:txBody>
          <a:bodyPr>
            <a:spAutoFit/>
          </a:bodyPr>
          <a:lstStyle>
            <a:lvl1pPr marL="0" indent="0" algn="ctr">
              <a:spcBef>
                <a:spcPts val="0"/>
              </a:spcBef>
              <a:buSzTx/>
              <a:buNone/>
              <a:defRPr sz="5200"/>
            </a:lvl1pPr>
          </a:lstStyle>
          <a:p>
            <a:r>
              <a:t>«Место ввода цитаты».</a:t>
            </a:r>
          </a:p>
        </p:txBody>
      </p:sp>
      <p:sp>
        <p:nvSpPr>
          <p:cNvPr id="42" name="Номер слайда"/>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Фото">
    <p:bg>
      <p:bgPr>
        <a:solidFill>
          <a:srgbClr val="FFFFFF"/>
        </a:solidFill>
        <a:effectLst/>
      </p:bgPr>
    </p:bg>
    <p:spTree>
      <p:nvGrpSpPr>
        <p:cNvPr id="1" name=""/>
        <p:cNvGrpSpPr/>
        <p:nvPr/>
      </p:nvGrpSpPr>
      <p:grpSpPr>
        <a:xfrm>
          <a:off x="0" y="0"/>
          <a:ext cx="0" cy="0"/>
          <a:chOff x="0" y="0"/>
          <a:chExt cx="0" cy="0"/>
        </a:xfrm>
      </p:grpSpPr>
      <p:sp>
        <p:nvSpPr>
          <p:cNvPr id="44" name="Изображение"/>
          <p:cNvSpPr>
            <a:spLocks noGrp="1"/>
          </p:cNvSpPr>
          <p:nvPr>
            <p:ph type="pic" idx="13"/>
          </p:nvPr>
        </p:nvSpPr>
        <p:spPr>
          <a:xfrm>
            <a:off x="3048000" y="0"/>
            <a:ext cx="18288000" cy="13716000"/>
          </a:xfrm>
          <a:prstGeom prst="rect">
            <a:avLst/>
          </a:prstGeom>
        </p:spPr>
        <p:txBody>
          <a:bodyPr lIns="91439" tIns="45719" rIns="91439" bIns="45719" anchor="t">
            <a:noAutofit/>
          </a:bodyPr>
          <a:lstStyle/>
          <a:p>
            <a:endParaRPr/>
          </a:p>
        </p:txBody>
      </p:sp>
      <p:sp>
        <p:nvSpPr>
          <p:cNvPr id="45" name="Номер слайда"/>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53957"/>
        </a:solidFill>
        <a:effectLst/>
      </p:bgPr>
    </p:bg>
    <p:spTree>
      <p:nvGrpSpPr>
        <p:cNvPr id="1" name=""/>
        <p:cNvGrpSpPr/>
        <p:nvPr/>
      </p:nvGrpSpPr>
      <p:grpSpPr>
        <a:xfrm>
          <a:off x="0" y="0"/>
          <a:ext cx="0" cy="0"/>
          <a:chOff x="0" y="0"/>
          <a:chExt cx="0" cy="0"/>
        </a:xfrm>
      </p:grpSpPr>
      <p:sp>
        <p:nvSpPr>
          <p:cNvPr id="2" name="Текст заголовка"/>
          <p:cNvSpPr txBox="1">
            <a:spLocks noGrp="1"/>
          </p:cNvSpPr>
          <p:nvPr>
            <p:ph type="title"/>
          </p:nvPr>
        </p:nvSpPr>
        <p:spPr>
          <a:xfrm>
            <a:off x="4387453" y="625078"/>
            <a:ext cx="15609094" cy="3036094"/>
          </a:xfrm>
          <a:prstGeom prst="rect">
            <a:avLst/>
          </a:prstGeom>
          <a:ln w="12700">
            <a:miter lim="400000"/>
          </a:ln>
          <a:extLst>
            <a:ext uri="{C572A759-6A51-4108-AA02-DFA0A04FC94B}">
              <ma14:wrappingTextBoxFlag xmlns:ma14="http://schemas.microsoft.com/office/mac/drawingml/2011/main" xmlns="" val="1"/>
            </a:ext>
          </a:extLst>
        </p:spPr>
        <p:txBody>
          <a:bodyPr lIns="71437" tIns="71437" rIns="71437" bIns="71437" anchor="ctr">
            <a:normAutofit/>
          </a:bodyPr>
          <a:lstStyle/>
          <a:p>
            <a:r>
              <a:t>Текст заголовка</a:t>
            </a:r>
          </a:p>
        </p:txBody>
      </p:sp>
      <p:sp>
        <p:nvSpPr>
          <p:cNvPr id="3" name="Уровень текста 1…"/>
          <p:cNvSpPr txBox="1">
            <a:spLocks noGrp="1"/>
          </p:cNvSpPr>
          <p:nvPr>
            <p:ph type="body" idx="1"/>
          </p:nvPr>
        </p:nvSpPr>
        <p:spPr>
          <a:xfrm>
            <a:off x="4387453" y="3661171"/>
            <a:ext cx="15609094" cy="8840392"/>
          </a:xfrm>
          <a:prstGeom prst="rect">
            <a:avLst/>
          </a:prstGeom>
          <a:ln w="12700">
            <a:miter lim="400000"/>
          </a:ln>
          <a:extLst>
            <a:ext uri="{C572A759-6A51-4108-AA02-DFA0A04FC94B}">
              <ma14:wrappingTextBoxFlag xmlns:ma14="http://schemas.microsoft.com/office/mac/drawingml/2011/main" xmlns="" val="1"/>
            </a:ext>
          </a:extLst>
        </p:spPr>
        <p:txBody>
          <a:bodyPr lIns="71437" tIns="71437" rIns="71437" bIns="71437" anchor="ctr">
            <a:normAutofit/>
          </a:bodyPr>
          <a:lstStyle/>
          <a:p>
            <a:r>
              <a:t>Уровень текста 1</a:t>
            </a:r>
          </a:p>
          <a:p>
            <a:pPr lvl="1"/>
            <a:r>
              <a:t>Уровень текста 2</a:t>
            </a:r>
          </a:p>
          <a:p>
            <a:pPr lvl="2"/>
            <a:r>
              <a:t>Уровень текста 3</a:t>
            </a:r>
          </a:p>
          <a:p>
            <a:pPr lvl="3"/>
            <a:r>
              <a:t>Уровень текста 4</a:t>
            </a:r>
          </a:p>
          <a:p>
            <a:pPr lvl="4"/>
            <a:r>
              <a:t>Уровень текста 5</a:t>
            </a:r>
          </a:p>
        </p:txBody>
      </p:sp>
      <p:sp>
        <p:nvSpPr>
          <p:cNvPr id="4" name="Номер слайда"/>
          <p:cNvSpPr txBox="1">
            <a:spLocks noGrp="1"/>
          </p:cNvSpPr>
          <p:nvPr>
            <p:ph type="sldNum" sz="quarter" idx="2"/>
          </p:nvPr>
        </p:nvSpPr>
        <p:spPr>
          <a:xfrm>
            <a:off x="11935814" y="13010554"/>
            <a:ext cx="494513" cy="511176"/>
          </a:xfrm>
          <a:prstGeom prst="rect">
            <a:avLst/>
          </a:prstGeom>
          <a:ln w="12700">
            <a:miter lim="400000"/>
          </a:ln>
        </p:spPr>
        <p:txBody>
          <a:bodyPr wrap="none" lIns="71437" tIns="71437" rIns="71437" bIns="71437">
            <a:spAutoFit/>
          </a:bodyPr>
          <a:lstStyle>
            <a:lvl1pPr>
              <a:defRPr sz="2400"/>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5" r:id="rId5"/>
    <p:sldLayoutId id="2147483656" r:id="rId6"/>
    <p:sldLayoutId id="2147483657" r:id="rId7"/>
    <p:sldLayoutId id="2147483658" r:id="rId8"/>
    <p:sldLayoutId id="2147483659" r:id="rId9"/>
    <p:sldLayoutId id="2147483660" r:id="rId10"/>
  </p:sldLayoutIdLst>
  <p:transition spd="med"/>
  <p:hf hdr="0" ftr="0" dt="0"/>
  <p:txStyles>
    <p:titleStyle>
      <a:lvl1pPr marL="0" marR="0" indent="0" algn="ctr" defTabSz="821531"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j-lt"/>
          <a:ea typeface="+mj-ea"/>
          <a:cs typeface="+mj-cs"/>
          <a:sym typeface="Helvetica Light"/>
        </a:defRPr>
      </a:lvl1pPr>
      <a:lvl2pPr marL="0" marR="0" indent="228600" algn="ctr" defTabSz="821531"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j-lt"/>
          <a:ea typeface="+mj-ea"/>
          <a:cs typeface="+mj-cs"/>
          <a:sym typeface="Helvetica Light"/>
        </a:defRPr>
      </a:lvl2pPr>
      <a:lvl3pPr marL="0" marR="0" indent="457200" algn="ctr" defTabSz="821531"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j-lt"/>
          <a:ea typeface="+mj-ea"/>
          <a:cs typeface="+mj-cs"/>
          <a:sym typeface="Helvetica Light"/>
        </a:defRPr>
      </a:lvl3pPr>
      <a:lvl4pPr marL="0" marR="0" indent="685800" algn="ctr" defTabSz="821531"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j-lt"/>
          <a:ea typeface="+mj-ea"/>
          <a:cs typeface="+mj-cs"/>
          <a:sym typeface="Helvetica Light"/>
        </a:defRPr>
      </a:lvl4pPr>
      <a:lvl5pPr marL="0" marR="0" indent="914400" algn="ctr" defTabSz="821531"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j-lt"/>
          <a:ea typeface="+mj-ea"/>
          <a:cs typeface="+mj-cs"/>
          <a:sym typeface="Helvetica Light"/>
        </a:defRPr>
      </a:lvl5pPr>
      <a:lvl6pPr marL="0" marR="0" indent="1143000" algn="ctr" defTabSz="821531"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j-lt"/>
          <a:ea typeface="+mj-ea"/>
          <a:cs typeface="+mj-cs"/>
          <a:sym typeface="Helvetica Light"/>
        </a:defRPr>
      </a:lvl6pPr>
      <a:lvl7pPr marL="0" marR="0" indent="1371600" algn="ctr" defTabSz="821531"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j-lt"/>
          <a:ea typeface="+mj-ea"/>
          <a:cs typeface="+mj-cs"/>
          <a:sym typeface="Helvetica Light"/>
        </a:defRPr>
      </a:lvl7pPr>
      <a:lvl8pPr marL="0" marR="0" indent="1600200" algn="ctr" defTabSz="821531"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j-lt"/>
          <a:ea typeface="+mj-ea"/>
          <a:cs typeface="+mj-cs"/>
          <a:sym typeface="Helvetica Light"/>
        </a:defRPr>
      </a:lvl8pPr>
      <a:lvl9pPr marL="0" marR="0" indent="1828800" algn="ctr" defTabSz="821531"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j-lt"/>
          <a:ea typeface="+mj-ea"/>
          <a:cs typeface="+mj-cs"/>
          <a:sym typeface="Helvetica Light"/>
        </a:defRPr>
      </a:lvl9pPr>
    </p:titleStyle>
    <p:bodyStyle>
      <a:lvl1pPr marL="617361" marR="0" indent="-617361" algn="l" defTabSz="821531" rtl="0" latinLnBrk="0">
        <a:lnSpc>
          <a:spcPct val="100000"/>
        </a:lnSpc>
        <a:spcBef>
          <a:spcPts val="5900"/>
        </a:spcBef>
        <a:spcAft>
          <a:spcPts val="0"/>
        </a:spcAft>
        <a:buClrTx/>
        <a:buSzPct val="75000"/>
        <a:buFontTx/>
        <a:buChar char="•"/>
        <a:tabLst/>
        <a:defRPr sz="5000" b="0" i="0" u="none" strike="noStrike" cap="none" spc="0" baseline="0">
          <a:ln>
            <a:noFill/>
          </a:ln>
          <a:solidFill>
            <a:srgbClr val="000000"/>
          </a:solidFill>
          <a:uFillTx/>
          <a:latin typeface="+mj-lt"/>
          <a:ea typeface="+mj-ea"/>
          <a:cs typeface="+mj-cs"/>
          <a:sym typeface="Helvetica Light"/>
        </a:defRPr>
      </a:lvl1pPr>
      <a:lvl2pPr marL="1061861" marR="0" indent="-617361" algn="l" defTabSz="821531" rtl="0" latinLnBrk="0">
        <a:lnSpc>
          <a:spcPct val="100000"/>
        </a:lnSpc>
        <a:spcBef>
          <a:spcPts val="5900"/>
        </a:spcBef>
        <a:spcAft>
          <a:spcPts val="0"/>
        </a:spcAft>
        <a:buClrTx/>
        <a:buSzPct val="75000"/>
        <a:buFontTx/>
        <a:buChar char="•"/>
        <a:tabLst/>
        <a:defRPr sz="5000" b="0" i="0" u="none" strike="noStrike" cap="none" spc="0" baseline="0">
          <a:ln>
            <a:noFill/>
          </a:ln>
          <a:solidFill>
            <a:srgbClr val="000000"/>
          </a:solidFill>
          <a:uFillTx/>
          <a:latin typeface="+mj-lt"/>
          <a:ea typeface="+mj-ea"/>
          <a:cs typeface="+mj-cs"/>
          <a:sym typeface="Helvetica Light"/>
        </a:defRPr>
      </a:lvl2pPr>
      <a:lvl3pPr marL="1506361" marR="0" indent="-617361" algn="l" defTabSz="821531" rtl="0" latinLnBrk="0">
        <a:lnSpc>
          <a:spcPct val="100000"/>
        </a:lnSpc>
        <a:spcBef>
          <a:spcPts val="5900"/>
        </a:spcBef>
        <a:spcAft>
          <a:spcPts val="0"/>
        </a:spcAft>
        <a:buClrTx/>
        <a:buSzPct val="75000"/>
        <a:buFontTx/>
        <a:buChar char="•"/>
        <a:tabLst/>
        <a:defRPr sz="5000" b="0" i="0" u="none" strike="noStrike" cap="none" spc="0" baseline="0">
          <a:ln>
            <a:noFill/>
          </a:ln>
          <a:solidFill>
            <a:srgbClr val="000000"/>
          </a:solidFill>
          <a:uFillTx/>
          <a:latin typeface="+mj-lt"/>
          <a:ea typeface="+mj-ea"/>
          <a:cs typeface="+mj-cs"/>
          <a:sym typeface="Helvetica Light"/>
        </a:defRPr>
      </a:lvl3pPr>
      <a:lvl4pPr marL="1950861" marR="0" indent="-617361" algn="l" defTabSz="821531" rtl="0" latinLnBrk="0">
        <a:lnSpc>
          <a:spcPct val="100000"/>
        </a:lnSpc>
        <a:spcBef>
          <a:spcPts val="5900"/>
        </a:spcBef>
        <a:spcAft>
          <a:spcPts val="0"/>
        </a:spcAft>
        <a:buClrTx/>
        <a:buSzPct val="75000"/>
        <a:buFontTx/>
        <a:buChar char="•"/>
        <a:tabLst/>
        <a:defRPr sz="5000" b="0" i="0" u="none" strike="noStrike" cap="none" spc="0" baseline="0">
          <a:ln>
            <a:noFill/>
          </a:ln>
          <a:solidFill>
            <a:srgbClr val="000000"/>
          </a:solidFill>
          <a:uFillTx/>
          <a:latin typeface="+mj-lt"/>
          <a:ea typeface="+mj-ea"/>
          <a:cs typeface="+mj-cs"/>
          <a:sym typeface="Helvetica Light"/>
        </a:defRPr>
      </a:lvl4pPr>
      <a:lvl5pPr marL="2395361" marR="0" indent="-617361" algn="l" defTabSz="821531" rtl="0" latinLnBrk="0">
        <a:lnSpc>
          <a:spcPct val="100000"/>
        </a:lnSpc>
        <a:spcBef>
          <a:spcPts val="5900"/>
        </a:spcBef>
        <a:spcAft>
          <a:spcPts val="0"/>
        </a:spcAft>
        <a:buClrTx/>
        <a:buSzPct val="75000"/>
        <a:buFontTx/>
        <a:buChar char="•"/>
        <a:tabLst/>
        <a:defRPr sz="5000" b="0" i="0" u="none" strike="noStrike" cap="none" spc="0" baseline="0">
          <a:ln>
            <a:noFill/>
          </a:ln>
          <a:solidFill>
            <a:srgbClr val="000000"/>
          </a:solidFill>
          <a:uFillTx/>
          <a:latin typeface="+mj-lt"/>
          <a:ea typeface="+mj-ea"/>
          <a:cs typeface="+mj-cs"/>
          <a:sym typeface="Helvetica Light"/>
        </a:defRPr>
      </a:lvl5pPr>
      <a:lvl6pPr marL="2839861" marR="0" indent="-617361" algn="l" defTabSz="821531" rtl="0" latinLnBrk="0">
        <a:lnSpc>
          <a:spcPct val="100000"/>
        </a:lnSpc>
        <a:spcBef>
          <a:spcPts val="5900"/>
        </a:spcBef>
        <a:spcAft>
          <a:spcPts val="0"/>
        </a:spcAft>
        <a:buClrTx/>
        <a:buSzPct val="75000"/>
        <a:buFontTx/>
        <a:buChar char="•"/>
        <a:tabLst/>
        <a:defRPr sz="5000" b="0" i="0" u="none" strike="noStrike" cap="none" spc="0" baseline="0">
          <a:ln>
            <a:noFill/>
          </a:ln>
          <a:solidFill>
            <a:srgbClr val="000000"/>
          </a:solidFill>
          <a:uFillTx/>
          <a:latin typeface="+mj-lt"/>
          <a:ea typeface="+mj-ea"/>
          <a:cs typeface="+mj-cs"/>
          <a:sym typeface="Helvetica Light"/>
        </a:defRPr>
      </a:lvl6pPr>
      <a:lvl7pPr marL="3284361" marR="0" indent="-617361" algn="l" defTabSz="821531" rtl="0" latinLnBrk="0">
        <a:lnSpc>
          <a:spcPct val="100000"/>
        </a:lnSpc>
        <a:spcBef>
          <a:spcPts val="5900"/>
        </a:spcBef>
        <a:spcAft>
          <a:spcPts val="0"/>
        </a:spcAft>
        <a:buClrTx/>
        <a:buSzPct val="75000"/>
        <a:buFontTx/>
        <a:buChar char="•"/>
        <a:tabLst/>
        <a:defRPr sz="5000" b="0" i="0" u="none" strike="noStrike" cap="none" spc="0" baseline="0">
          <a:ln>
            <a:noFill/>
          </a:ln>
          <a:solidFill>
            <a:srgbClr val="000000"/>
          </a:solidFill>
          <a:uFillTx/>
          <a:latin typeface="+mj-lt"/>
          <a:ea typeface="+mj-ea"/>
          <a:cs typeface="+mj-cs"/>
          <a:sym typeface="Helvetica Light"/>
        </a:defRPr>
      </a:lvl7pPr>
      <a:lvl8pPr marL="3728861" marR="0" indent="-617361" algn="l" defTabSz="821531" rtl="0" latinLnBrk="0">
        <a:lnSpc>
          <a:spcPct val="100000"/>
        </a:lnSpc>
        <a:spcBef>
          <a:spcPts val="5900"/>
        </a:spcBef>
        <a:spcAft>
          <a:spcPts val="0"/>
        </a:spcAft>
        <a:buClrTx/>
        <a:buSzPct val="75000"/>
        <a:buFontTx/>
        <a:buChar char="•"/>
        <a:tabLst/>
        <a:defRPr sz="5000" b="0" i="0" u="none" strike="noStrike" cap="none" spc="0" baseline="0">
          <a:ln>
            <a:noFill/>
          </a:ln>
          <a:solidFill>
            <a:srgbClr val="000000"/>
          </a:solidFill>
          <a:uFillTx/>
          <a:latin typeface="+mj-lt"/>
          <a:ea typeface="+mj-ea"/>
          <a:cs typeface="+mj-cs"/>
          <a:sym typeface="Helvetica Light"/>
        </a:defRPr>
      </a:lvl8pPr>
      <a:lvl9pPr marL="4173361" marR="0" indent="-617361" algn="l" defTabSz="821531" rtl="0" latinLnBrk="0">
        <a:lnSpc>
          <a:spcPct val="100000"/>
        </a:lnSpc>
        <a:spcBef>
          <a:spcPts val="5900"/>
        </a:spcBef>
        <a:spcAft>
          <a:spcPts val="0"/>
        </a:spcAft>
        <a:buClrTx/>
        <a:buSzPct val="75000"/>
        <a:buFontTx/>
        <a:buChar char="•"/>
        <a:tabLst/>
        <a:defRPr sz="5000" b="0" i="0" u="none" strike="noStrike" cap="none" spc="0" baseline="0">
          <a:ln>
            <a:noFill/>
          </a:ln>
          <a:solidFill>
            <a:srgbClr val="000000"/>
          </a:solidFill>
          <a:uFillTx/>
          <a:latin typeface="+mj-lt"/>
          <a:ea typeface="+mj-ea"/>
          <a:cs typeface="+mj-cs"/>
          <a:sym typeface="Helvetica Light"/>
        </a:defRPr>
      </a:lvl9pPr>
    </p:bodyStyle>
    <p:otherStyle>
      <a:lvl1pPr marL="0" marR="0" indent="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Light"/>
        </a:defRPr>
      </a:lvl1pPr>
      <a:lvl2pPr marL="0" marR="0" indent="2286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Light"/>
        </a:defRPr>
      </a:lvl2pPr>
      <a:lvl3pPr marL="0" marR="0" indent="4572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Light"/>
        </a:defRPr>
      </a:lvl3pPr>
      <a:lvl4pPr marL="0" marR="0" indent="6858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Light"/>
        </a:defRPr>
      </a:lvl4pPr>
      <a:lvl5pPr marL="0" marR="0" indent="9144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Light"/>
        </a:defRPr>
      </a:lvl5pPr>
      <a:lvl6pPr marL="0" marR="0" indent="11430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Light"/>
        </a:defRPr>
      </a:lvl6pPr>
      <a:lvl7pPr marL="0" marR="0" indent="13716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Light"/>
        </a:defRPr>
      </a:lvl7pPr>
      <a:lvl8pPr marL="0" marR="0" indent="16002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Light"/>
        </a:defRPr>
      </a:lvl8pPr>
      <a:lvl9pPr marL="0" marR="0" indent="18288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Light"/>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3.xml"/><Relationship Id="rId4" Type="http://schemas.openxmlformats.org/officeDocument/2006/relationships/image" Target="../media/image5.jpeg"/></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3.xml"/><Relationship Id="rId4" Type="http://schemas.openxmlformats.org/officeDocument/2006/relationships/image" Target="../media/image5.jpeg"/></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5.xml"/><Relationship Id="rId1" Type="http://schemas.openxmlformats.org/officeDocument/2006/relationships/slideLayout" Target="../slideLayouts/slideLayout3.xml"/><Relationship Id="rId4" Type="http://schemas.openxmlformats.org/officeDocument/2006/relationships/image" Target="../media/image6.png"/></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4.xml"/><Relationship Id="rId1" Type="http://schemas.openxmlformats.org/officeDocument/2006/relationships/slideLayout" Target="../slideLayouts/slideLayout3.xml"/><Relationship Id="rId4" Type="http://schemas.openxmlformats.org/officeDocument/2006/relationships/image" Target="../media/image7.png"/></Relationships>
</file>

<file path=ppt/slides/_rels/slide2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5.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6.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7.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3.xm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3.png"/><Relationship Id="rId7" Type="http://schemas.openxmlformats.org/officeDocument/2006/relationships/diagramColors" Target="../diagrams/colors1.xml"/><Relationship Id="rId2" Type="http://schemas.openxmlformats.org/officeDocument/2006/relationships/notesSlide" Target="../notesSlides/notesSlide9.xml"/><Relationship Id="rId1" Type="http://schemas.openxmlformats.org/officeDocument/2006/relationships/slideLayout" Target="../slideLayouts/slideLayout3.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 Id="rId9"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 name="Линия"/>
          <p:cNvSpPr/>
          <p:nvPr/>
        </p:nvSpPr>
        <p:spPr>
          <a:xfrm flipV="1">
            <a:off x="10370343" y="1604166"/>
            <a:ext cx="1" cy="2777349"/>
          </a:xfrm>
          <a:prstGeom prst="line">
            <a:avLst/>
          </a:prstGeom>
          <a:ln w="12700">
            <a:solidFill>
              <a:srgbClr val="FFFFFF"/>
            </a:solidFill>
            <a:miter lim="400000"/>
          </a:ln>
        </p:spPr>
        <p:txBody>
          <a:bodyPr lIns="71437" tIns="71437" rIns="71437" bIns="71437" anchor="ctr"/>
          <a:lstStyle/>
          <a:p>
            <a:pPr>
              <a:defRPr sz="3200"/>
            </a:pPr>
            <a:endParaRPr/>
          </a:p>
        </p:txBody>
      </p:sp>
      <p:sp>
        <p:nvSpPr>
          <p:cNvPr id="52" name="Очень крутой…"/>
          <p:cNvSpPr txBox="1"/>
          <p:nvPr/>
        </p:nvSpPr>
        <p:spPr>
          <a:xfrm>
            <a:off x="6359352" y="3583256"/>
            <a:ext cx="16273808" cy="5947673"/>
          </a:xfrm>
          <a:prstGeom prst="rect">
            <a:avLst/>
          </a:prstGeom>
          <a:ln w="12700">
            <a:miter lim="400000"/>
          </a:ln>
          <a:extLst>
            <a:ext uri="{C572A759-6A51-4108-AA02-DFA0A04FC94B}">
              <ma14:wrappingTextBoxFlag xmlns:ma14="http://schemas.microsoft.com/office/mac/drawingml/2011/main" xmlns="" val="1"/>
            </a:ext>
          </a:extLst>
        </p:spPr>
        <p:txBody>
          <a:bodyPr lIns="71437" tIns="71437" rIns="71437" bIns="71437" anchor="b"/>
          <a:lstStyle/>
          <a:p>
            <a:pPr algn="l"/>
            <a:r>
              <a:rPr lang="ru-RU" sz="7200" b="1" cap="all" dirty="0">
                <a:solidFill>
                  <a:srgbClr val="253957"/>
                </a:solidFill>
                <a:latin typeface="+mn-lt"/>
                <a:ea typeface="+mn-ea"/>
                <a:cs typeface="+mn-cs"/>
              </a:rPr>
              <a:t>Реализация проектов по коммерциализации в Вышке: практика, условия и меры </a:t>
            </a:r>
            <a:r>
              <a:rPr lang="ru-RU" sz="7200" b="1" cap="all" dirty="0" smtClean="0">
                <a:solidFill>
                  <a:srgbClr val="253957"/>
                </a:solidFill>
                <a:latin typeface="+mn-lt"/>
                <a:ea typeface="+mn-ea"/>
                <a:cs typeface="+mn-cs"/>
              </a:rPr>
              <a:t>поддержки</a:t>
            </a:r>
            <a:endParaRPr lang="ru-RU" sz="7200" b="1" cap="all" dirty="0">
              <a:solidFill>
                <a:srgbClr val="253957"/>
              </a:solidFill>
              <a:latin typeface="+mn-lt"/>
              <a:ea typeface="+mn-ea"/>
              <a:cs typeface="+mn-cs"/>
            </a:endParaRPr>
          </a:p>
        </p:txBody>
      </p:sp>
      <p:sp>
        <p:nvSpPr>
          <p:cNvPr id="53" name="Очень крутой подзаголовок презентации"/>
          <p:cNvSpPr txBox="1"/>
          <p:nvPr/>
        </p:nvSpPr>
        <p:spPr>
          <a:xfrm>
            <a:off x="7116915" y="8929563"/>
            <a:ext cx="9443424" cy="1173243"/>
          </a:xfrm>
          <a:prstGeom prst="rect">
            <a:avLst/>
          </a:prstGeom>
          <a:ln w="12700">
            <a:miter lim="400000"/>
          </a:ln>
          <a:extLst>
            <a:ext uri="{C572A759-6A51-4108-AA02-DFA0A04FC94B}">
              <ma14:wrappingTextBoxFlag xmlns:ma14="http://schemas.microsoft.com/office/mac/drawingml/2011/main" xmlns="" val="1"/>
            </a:ext>
          </a:extLst>
        </p:spPr>
        <p:txBody>
          <a:bodyPr lIns="71437" tIns="71437" rIns="71437" bIns="71437"/>
          <a:lstStyle>
            <a:lvl1pPr algn="l">
              <a:defRPr sz="4200">
                <a:solidFill>
                  <a:srgbClr val="253957"/>
                </a:solidFill>
                <a:latin typeface="+mn-lt"/>
                <a:ea typeface="+mn-ea"/>
                <a:cs typeface="+mn-cs"/>
                <a:sym typeface="Arial Narrow"/>
              </a:defRPr>
            </a:lvl1pPr>
          </a:lstStyle>
          <a:p>
            <a:endParaRPr dirty="0"/>
          </a:p>
        </p:txBody>
      </p:sp>
      <p:sp>
        <p:nvSpPr>
          <p:cNvPr id="54" name="Название подразделения,  лаборатории, факультета и т.д."/>
          <p:cNvSpPr txBox="1"/>
          <p:nvPr/>
        </p:nvSpPr>
        <p:spPr>
          <a:xfrm>
            <a:off x="6361296" y="794284"/>
            <a:ext cx="11483797" cy="1436931"/>
          </a:xfrm>
          <a:prstGeom prst="rect">
            <a:avLst/>
          </a:prstGeom>
          <a:ln w="12700">
            <a:miter lim="400000"/>
          </a:ln>
          <a:extLst>
            <a:ext uri="{C572A759-6A51-4108-AA02-DFA0A04FC94B}">
              <ma14:wrappingTextBoxFlag xmlns:ma14="http://schemas.microsoft.com/office/mac/drawingml/2011/main" xmlns="" val="1"/>
            </a:ext>
          </a:extLst>
        </p:spPr>
        <p:txBody>
          <a:bodyPr wrap="square" lIns="71437" tIns="71437" rIns="71437" bIns="71437" anchor="ctr">
            <a:spAutoFit/>
          </a:bodyPr>
          <a:lstStyle/>
          <a:p>
            <a:pPr algn="l">
              <a:defRPr sz="4200">
                <a:solidFill>
                  <a:srgbClr val="253957"/>
                </a:solidFill>
                <a:latin typeface="+mn-lt"/>
                <a:ea typeface="+mn-ea"/>
                <a:cs typeface="+mn-cs"/>
                <a:sym typeface="Arial Narrow"/>
              </a:defRPr>
            </a:pPr>
            <a:r>
              <a:rPr lang="ru-RU" dirty="0"/>
              <a:t>Национальный исследовательский университет «Высшая школа экономики»</a:t>
            </a:r>
          </a:p>
        </p:txBody>
      </p:sp>
      <p:pic>
        <p:nvPicPr>
          <p:cNvPr id="56" name="Изображение" descr="Изображение"/>
          <p:cNvPicPr>
            <a:picLocks noChangeAspect="1"/>
          </p:cNvPicPr>
          <p:nvPr/>
        </p:nvPicPr>
        <p:blipFill>
          <a:blip r:embed="rId3"/>
          <a:stretch>
            <a:fillRect/>
          </a:stretch>
        </p:blipFill>
        <p:spPr>
          <a:xfrm>
            <a:off x="1221970" y="1330739"/>
            <a:ext cx="2736119" cy="2645547"/>
          </a:xfrm>
          <a:prstGeom prst="rect">
            <a:avLst/>
          </a:prstGeom>
          <a:ln w="12700">
            <a:miter lim="400000"/>
          </a:ln>
        </p:spPr>
      </p:pic>
    </p:spTree>
  </p:cSld>
  <p:clrMapOvr>
    <a:masterClrMapping/>
  </p:clrMapOvr>
  <p:transition spd="med"/>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Линия"/>
          <p:cNvSpPr/>
          <p:nvPr/>
        </p:nvSpPr>
        <p:spPr>
          <a:xfrm>
            <a:off x="1226606" y="3689648"/>
            <a:ext cx="22370469" cy="0"/>
          </a:xfrm>
          <a:prstGeom prst="line">
            <a:avLst/>
          </a:prstGeom>
          <a:ln w="12700">
            <a:solidFill>
              <a:srgbClr val="253957"/>
            </a:solidFill>
            <a:miter lim="400000"/>
          </a:ln>
        </p:spPr>
        <p:txBody>
          <a:bodyPr lIns="71437" tIns="71437" rIns="71437" bIns="71437" anchor="ctr"/>
          <a:lstStyle/>
          <a:p>
            <a:pPr>
              <a:defRPr sz="3200"/>
            </a:pPr>
            <a:endParaRPr/>
          </a:p>
        </p:txBody>
      </p:sp>
      <p:sp>
        <p:nvSpPr>
          <p:cNvPr id="59" name="Очень крутой заголовок…"/>
          <p:cNvSpPr txBox="1"/>
          <p:nvPr/>
        </p:nvSpPr>
        <p:spPr>
          <a:xfrm>
            <a:off x="1134614" y="708517"/>
            <a:ext cx="21602400" cy="1296144"/>
          </a:xfrm>
          <a:prstGeom prst="rect">
            <a:avLst/>
          </a:prstGeom>
          <a:ln w="12700">
            <a:miter lim="400000"/>
          </a:ln>
          <a:extLst>
            <a:ext uri="{C572A759-6A51-4108-AA02-DFA0A04FC94B}">
              <ma14:wrappingTextBoxFlag xmlns:ma14="http://schemas.microsoft.com/office/mac/drawingml/2011/main" xmlns="" val="1"/>
            </a:ext>
          </a:extLst>
        </p:spPr>
        <p:txBody>
          <a:bodyPr lIns="71437" tIns="71437" rIns="71437" bIns="71437"/>
          <a:lstStyle/>
          <a:p>
            <a:pPr algn="l">
              <a:defRPr sz="7000" b="1" cap="all">
                <a:solidFill>
                  <a:srgbClr val="253957"/>
                </a:solidFill>
                <a:latin typeface="+mn-lt"/>
                <a:ea typeface="+mn-ea"/>
                <a:cs typeface="+mn-cs"/>
                <a:sym typeface="Arial Narrow"/>
              </a:defRPr>
            </a:pPr>
            <a:r>
              <a:rPr lang="ru-RU" sz="6000" b="1" cap="all" dirty="0">
                <a:solidFill>
                  <a:srgbClr val="253957"/>
                </a:solidFill>
                <a:sym typeface="Arial Narrow"/>
              </a:rPr>
              <a:t>Создание нового продукта по инициативе команды НИУ ВШЭ</a:t>
            </a:r>
            <a:endParaRPr sz="6000" dirty="0"/>
          </a:p>
        </p:txBody>
      </p:sp>
      <p:pic>
        <p:nvPicPr>
          <p:cNvPr id="63" name="Изображение" descr="Изображение"/>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21868883" y="330138"/>
            <a:ext cx="1728192" cy="1728192"/>
          </a:xfrm>
          <a:prstGeom prst="rect">
            <a:avLst/>
          </a:prstGeom>
          <a:ln w="12700">
            <a:miter lim="400000"/>
          </a:ln>
        </p:spPr>
      </p:pic>
      <p:sp>
        <p:nvSpPr>
          <p:cNvPr id="2" name="Номер слайда 1"/>
          <p:cNvSpPr>
            <a:spLocks noGrp="1"/>
          </p:cNvSpPr>
          <p:nvPr>
            <p:ph type="sldNum" sz="quarter" idx="2"/>
          </p:nvPr>
        </p:nvSpPr>
        <p:spPr/>
        <p:txBody>
          <a:bodyPr/>
          <a:lstStyle/>
          <a:p>
            <a:fld id="{86CB4B4D-7CA3-9044-876B-883B54F8677D}" type="slidenum">
              <a:rPr lang="ru-RU" smtClean="0"/>
              <a:t>10</a:t>
            </a:fld>
            <a:endParaRPr lang="ru-RU"/>
          </a:p>
        </p:txBody>
      </p:sp>
      <p:sp>
        <p:nvSpPr>
          <p:cNvPr id="4" name="Прямоугольник 3"/>
          <p:cNvSpPr/>
          <p:nvPr/>
        </p:nvSpPr>
        <p:spPr>
          <a:xfrm>
            <a:off x="1226606" y="3977680"/>
            <a:ext cx="22370469" cy="8648521"/>
          </a:xfrm>
          <a:prstGeom prst="rect">
            <a:avLst/>
          </a:prstGeom>
        </p:spPr>
        <p:txBody>
          <a:bodyPr wrap="square">
            <a:spAutoFit/>
          </a:bodyPr>
          <a:lstStyle/>
          <a:p>
            <a:pPr marL="742950" indent="-742950" algn="l">
              <a:buAutoNum type="arabicParenR"/>
            </a:pPr>
            <a:r>
              <a:rPr lang="ru-RU" sz="3200" b="1" dirty="0">
                <a:solidFill>
                  <a:srgbClr val="243857"/>
                </a:solidFill>
                <a:latin typeface="+mn-lt"/>
              </a:rPr>
              <a:t>Подготовка предварительного описания проекта (проект концепции продукта) по шаблону ЦКРТТ. Ключевые вопросы:</a:t>
            </a:r>
          </a:p>
          <a:p>
            <a:pPr marL="1343025" lvl="1" indent="-571500" algn="l">
              <a:buFontTx/>
              <a:buChar char="-"/>
            </a:pPr>
            <a:r>
              <a:rPr lang="ru-RU" sz="3200" dirty="0">
                <a:solidFill>
                  <a:srgbClr val="243857"/>
                </a:solidFill>
                <a:latin typeface="+mn-lt"/>
              </a:rPr>
              <a:t>Продуктовая гипотеза (предполагаемый продукт)</a:t>
            </a:r>
          </a:p>
          <a:p>
            <a:pPr marL="1343025" lvl="1" indent="-571500" algn="l">
              <a:buFontTx/>
              <a:buChar char="-"/>
            </a:pPr>
            <a:r>
              <a:rPr lang="ru-RU" sz="3200" dirty="0">
                <a:solidFill>
                  <a:srgbClr val="243857"/>
                </a:solidFill>
                <a:latin typeface="+mn-lt"/>
              </a:rPr>
              <a:t>Рынок</a:t>
            </a:r>
          </a:p>
          <a:p>
            <a:pPr marL="1343025" lvl="1" indent="-571500" algn="l">
              <a:buFontTx/>
              <a:buChar char="-"/>
            </a:pPr>
            <a:r>
              <a:rPr lang="ru-RU" sz="3200" dirty="0">
                <a:solidFill>
                  <a:srgbClr val="243857"/>
                </a:solidFill>
                <a:latin typeface="+mn-lt"/>
              </a:rPr>
              <a:t>Команда</a:t>
            </a:r>
          </a:p>
          <a:p>
            <a:pPr marL="1343025" lvl="1" indent="-571500" algn="l">
              <a:spcAft>
                <a:spcPts val="1200"/>
              </a:spcAft>
              <a:buFontTx/>
              <a:buChar char="-"/>
            </a:pPr>
            <a:r>
              <a:rPr lang="ru-RU" sz="3200" dirty="0">
                <a:solidFill>
                  <a:srgbClr val="243857"/>
                </a:solidFill>
                <a:latin typeface="+mn-lt"/>
              </a:rPr>
              <a:t>РИД (научный задел)</a:t>
            </a:r>
          </a:p>
          <a:p>
            <a:pPr marL="742950" indent="-742950" algn="l">
              <a:buAutoNum type="arabicParenR"/>
            </a:pPr>
            <a:r>
              <a:rPr lang="ru-RU" sz="3200" b="1" dirty="0">
                <a:solidFill>
                  <a:srgbClr val="243857"/>
                </a:solidFill>
                <a:latin typeface="+mn-lt"/>
              </a:rPr>
              <a:t>Проведение консультаций с ЦКРТТ. Уточнение концепции. Выработка стратегии коммерциализации (бизнес-плана). Ключевые вопросы:</a:t>
            </a:r>
            <a:endParaRPr lang="ru-RU" sz="3200" dirty="0">
              <a:solidFill>
                <a:srgbClr val="243857"/>
              </a:solidFill>
              <a:latin typeface="+mn-lt"/>
            </a:endParaRPr>
          </a:p>
          <a:p>
            <a:pPr marL="1343025" lvl="1" indent="-571500" algn="l">
              <a:buFontTx/>
              <a:buChar char="-"/>
            </a:pPr>
            <a:r>
              <a:rPr lang="ru-RU" sz="3200" dirty="0">
                <a:solidFill>
                  <a:srgbClr val="243857"/>
                </a:solidFill>
                <a:latin typeface="+mn-lt"/>
              </a:rPr>
              <a:t>Бизнес-модель</a:t>
            </a:r>
          </a:p>
          <a:p>
            <a:pPr marL="1343025" lvl="1" indent="-571500" algn="l">
              <a:spcAft>
                <a:spcPts val="1200"/>
              </a:spcAft>
              <a:buFontTx/>
              <a:buChar char="-"/>
            </a:pPr>
            <a:r>
              <a:rPr lang="ru-RU" sz="3200" dirty="0">
                <a:solidFill>
                  <a:srgbClr val="243857"/>
                </a:solidFill>
                <a:latin typeface="+mn-lt"/>
              </a:rPr>
              <a:t>Необходимые инвестиции (поддержка)</a:t>
            </a:r>
          </a:p>
          <a:p>
            <a:pPr marL="742950" indent="-742950" algn="l">
              <a:spcAft>
                <a:spcPts val="1200"/>
              </a:spcAft>
              <a:buAutoNum type="arabicParenR"/>
            </a:pPr>
            <a:r>
              <a:rPr lang="ru-RU" sz="3200" b="1" dirty="0">
                <a:solidFill>
                  <a:srgbClr val="243857"/>
                </a:solidFill>
                <a:latin typeface="+mn-lt"/>
              </a:rPr>
              <a:t>Разработка прототипа продукта</a:t>
            </a:r>
          </a:p>
          <a:p>
            <a:pPr marL="742950" indent="-742950" algn="l">
              <a:buAutoNum type="arabicParenR"/>
            </a:pPr>
            <a:r>
              <a:rPr lang="ru-RU" sz="3200" b="1" dirty="0">
                <a:solidFill>
                  <a:srgbClr val="243857"/>
                </a:solidFill>
                <a:latin typeface="+mn-lt"/>
              </a:rPr>
              <a:t>Переговоры/тестирование с потенциальными заказчиками (партнерами). Ключевые вопросы:</a:t>
            </a:r>
            <a:endParaRPr lang="ru-RU" sz="3200" dirty="0">
              <a:solidFill>
                <a:srgbClr val="243857"/>
              </a:solidFill>
              <a:latin typeface="+mn-lt"/>
            </a:endParaRPr>
          </a:p>
          <a:p>
            <a:pPr marL="1343025" lvl="1" indent="-571500" algn="l">
              <a:buFontTx/>
              <a:buChar char="-"/>
            </a:pPr>
            <a:r>
              <a:rPr lang="ru-RU" sz="3200" dirty="0">
                <a:solidFill>
                  <a:srgbClr val="243857"/>
                </a:solidFill>
                <a:latin typeface="+mn-lt"/>
              </a:rPr>
              <a:t>Условия покупки продукта (проект лицензионного договора)</a:t>
            </a:r>
          </a:p>
          <a:p>
            <a:pPr marL="1343025" lvl="1" indent="-571500" algn="l">
              <a:buFontTx/>
              <a:buChar char="-"/>
            </a:pPr>
            <a:r>
              <a:rPr lang="ru-RU" sz="3200" dirty="0">
                <a:solidFill>
                  <a:srgbClr val="243857"/>
                </a:solidFill>
                <a:latin typeface="+mn-lt"/>
              </a:rPr>
              <a:t>Определение необходимой доработки</a:t>
            </a:r>
          </a:p>
          <a:p>
            <a:pPr marL="1343025" lvl="1" indent="-571500" algn="l">
              <a:spcAft>
                <a:spcPts val="1200"/>
              </a:spcAft>
              <a:buFontTx/>
              <a:buChar char="-"/>
            </a:pPr>
            <a:r>
              <a:rPr lang="ru-RU" sz="3200" dirty="0">
                <a:solidFill>
                  <a:srgbClr val="243857"/>
                </a:solidFill>
                <a:latin typeface="+mn-lt"/>
              </a:rPr>
              <a:t>Оформление РИД, постановка на учет как НМА</a:t>
            </a:r>
            <a:endParaRPr lang="ru-RU" sz="3600" b="1" dirty="0">
              <a:solidFill>
                <a:srgbClr val="243857"/>
              </a:solidFill>
            </a:endParaRPr>
          </a:p>
          <a:p>
            <a:pPr marL="742950" indent="-742950" algn="l">
              <a:buFontTx/>
              <a:buAutoNum type="arabicParenR"/>
            </a:pPr>
            <a:r>
              <a:rPr lang="ru-RU" sz="3200" b="1" dirty="0">
                <a:solidFill>
                  <a:srgbClr val="243857"/>
                </a:solidFill>
                <a:latin typeface="+mn-lt"/>
              </a:rPr>
              <a:t>Оформление сделки (продажа) – </a:t>
            </a:r>
            <a:r>
              <a:rPr lang="ru-RU" sz="3200" dirty="0">
                <a:solidFill>
                  <a:srgbClr val="243857"/>
                </a:solidFill>
                <a:latin typeface="+mn-lt"/>
              </a:rPr>
              <a:t>совместно с подразделениями НИУ ВШЭ </a:t>
            </a:r>
          </a:p>
          <a:p>
            <a:pPr marL="742950" indent="-742950" algn="l">
              <a:buAutoNum type="arabicParenR"/>
            </a:pPr>
            <a:endParaRPr lang="ru-RU" sz="3600" dirty="0">
              <a:solidFill>
                <a:srgbClr val="243857"/>
              </a:solidFill>
              <a:latin typeface="+mn-lt"/>
            </a:endParaRPr>
          </a:p>
        </p:txBody>
      </p:sp>
      <p:sp>
        <p:nvSpPr>
          <p:cNvPr id="3" name="AutoShape 2" descr="⬇ Скачать картинки Повторение, стоковые фото Повторение в ..."/>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p>
        </p:txBody>
      </p:sp>
      <p:pic>
        <p:nvPicPr>
          <p:cNvPr id="1028" name="Picture 4" descr="повторение иконы иллюстрация штока. иллюстрации насчитывающей икона -  12096458"/>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8096656" y="9018240"/>
            <a:ext cx="2112235" cy="1584176"/>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4" descr="повторение иконы иллюстрация штока. иллюстрации насчитывающей икона -  12096458"/>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7952640" y="7074024"/>
            <a:ext cx="2112235" cy="15841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52898493"/>
      </p:ext>
    </p:extLst>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Линия"/>
          <p:cNvSpPr/>
          <p:nvPr/>
        </p:nvSpPr>
        <p:spPr>
          <a:xfrm>
            <a:off x="1226606" y="3689648"/>
            <a:ext cx="22370469" cy="0"/>
          </a:xfrm>
          <a:prstGeom prst="line">
            <a:avLst/>
          </a:prstGeom>
          <a:ln w="12700">
            <a:solidFill>
              <a:srgbClr val="253957"/>
            </a:solidFill>
            <a:miter lim="400000"/>
          </a:ln>
        </p:spPr>
        <p:txBody>
          <a:bodyPr lIns="71437" tIns="71437" rIns="71437" bIns="71437" anchor="ctr"/>
          <a:lstStyle/>
          <a:p>
            <a:pPr>
              <a:defRPr sz="3200"/>
            </a:pPr>
            <a:endParaRPr/>
          </a:p>
        </p:txBody>
      </p:sp>
      <p:sp>
        <p:nvSpPr>
          <p:cNvPr id="59" name="Очень крутой заголовок…"/>
          <p:cNvSpPr txBox="1"/>
          <p:nvPr/>
        </p:nvSpPr>
        <p:spPr>
          <a:xfrm>
            <a:off x="1134614" y="708517"/>
            <a:ext cx="21602400" cy="1296144"/>
          </a:xfrm>
          <a:prstGeom prst="rect">
            <a:avLst/>
          </a:prstGeom>
          <a:ln w="12700">
            <a:miter lim="400000"/>
          </a:ln>
          <a:extLst>
            <a:ext uri="{C572A759-6A51-4108-AA02-DFA0A04FC94B}">
              <ma14:wrappingTextBoxFlag xmlns:ma14="http://schemas.microsoft.com/office/mac/drawingml/2011/main" xmlns="" val="1"/>
            </a:ext>
          </a:extLst>
        </p:spPr>
        <p:txBody>
          <a:bodyPr lIns="71437" tIns="71437" rIns="71437" bIns="71437"/>
          <a:lstStyle/>
          <a:p>
            <a:pPr algn="l">
              <a:defRPr sz="7000" b="1" cap="all">
                <a:solidFill>
                  <a:srgbClr val="253957"/>
                </a:solidFill>
                <a:latin typeface="+mn-lt"/>
                <a:ea typeface="+mn-ea"/>
                <a:cs typeface="+mn-cs"/>
                <a:sym typeface="Arial Narrow"/>
              </a:defRPr>
            </a:pPr>
            <a:r>
              <a:rPr lang="ru-RU" sz="6000" b="1" cap="all" dirty="0">
                <a:solidFill>
                  <a:srgbClr val="253957"/>
                </a:solidFill>
                <a:sym typeface="Arial Narrow"/>
              </a:rPr>
              <a:t>Создание продукта по Заказу партнера/заказчика</a:t>
            </a:r>
            <a:endParaRPr sz="6000" dirty="0"/>
          </a:p>
        </p:txBody>
      </p:sp>
      <p:pic>
        <p:nvPicPr>
          <p:cNvPr id="63" name="Изображение" descr="Изображение"/>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21868883" y="330138"/>
            <a:ext cx="1728192" cy="1728192"/>
          </a:xfrm>
          <a:prstGeom prst="rect">
            <a:avLst/>
          </a:prstGeom>
          <a:ln w="12700">
            <a:miter lim="400000"/>
          </a:ln>
        </p:spPr>
      </p:pic>
      <p:sp>
        <p:nvSpPr>
          <p:cNvPr id="2" name="Номер слайда 1"/>
          <p:cNvSpPr>
            <a:spLocks noGrp="1"/>
          </p:cNvSpPr>
          <p:nvPr>
            <p:ph type="sldNum" sz="quarter" idx="2"/>
          </p:nvPr>
        </p:nvSpPr>
        <p:spPr/>
        <p:txBody>
          <a:bodyPr/>
          <a:lstStyle/>
          <a:p>
            <a:fld id="{86CB4B4D-7CA3-9044-876B-883B54F8677D}" type="slidenum">
              <a:rPr lang="ru-RU" smtClean="0"/>
              <a:t>11</a:t>
            </a:fld>
            <a:endParaRPr lang="ru-RU"/>
          </a:p>
        </p:txBody>
      </p:sp>
      <p:sp>
        <p:nvSpPr>
          <p:cNvPr id="4" name="Прямоугольник 3"/>
          <p:cNvSpPr/>
          <p:nvPr/>
        </p:nvSpPr>
        <p:spPr>
          <a:xfrm>
            <a:off x="1226606" y="3977680"/>
            <a:ext cx="22370470" cy="8032968"/>
          </a:xfrm>
          <a:prstGeom prst="rect">
            <a:avLst/>
          </a:prstGeom>
        </p:spPr>
        <p:txBody>
          <a:bodyPr wrap="square">
            <a:spAutoFit/>
          </a:bodyPr>
          <a:lstStyle/>
          <a:p>
            <a:pPr marL="742950" indent="-742950" algn="l">
              <a:buAutoNum type="arabicParenR"/>
            </a:pPr>
            <a:r>
              <a:rPr lang="ru-RU" sz="3200" b="1" dirty="0" smtClean="0">
                <a:solidFill>
                  <a:srgbClr val="243857"/>
                </a:solidFill>
                <a:latin typeface="+mn-lt"/>
              </a:rPr>
              <a:t>Поиск потенциальных заказчиков: самостоятельно или с использованием инструментов университета</a:t>
            </a:r>
          </a:p>
          <a:p>
            <a:pPr marL="742950" indent="-742950" algn="l">
              <a:buAutoNum type="arabicParenR"/>
            </a:pPr>
            <a:endParaRPr lang="ru-RU" sz="3200" b="1" dirty="0" smtClean="0">
              <a:solidFill>
                <a:srgbClr val="243857"/>
              </a:solidFill>
              <a:latin typeface="+mn-lt"/>
            </a:endParaRPr>
          </a:p>
          <a:p>
            <a:pPr marL="742950" indent="-742950" algn="l">
              <a:buAutoNum type="arabicParenR"/>
            </a:pPr>
            <a:r>
              <a:rPr lang="ru-RU" sz="3200" b="1" dirty="0" smtClean="0">
                <a:solidFill>
                  <a:srgbClr val="243857"/>
                </a:solidFill>
                <a:latin typeface="+mn-lt"/>
              </a:rPr>
              <a:t>Техническое </a:t>
            </a:r>
            <a:r>
              <a:rPr lang="ru-RU" sz="3200" b="1" dirty="0">
                <a:solidFill>
                  <a:srgbClr val="243857"/>
                </a:solidFill>
                <a:latin typeface="+mn-lt"/>
              </a:rPr>
              <a:t>задание на разработку прототипа (от заказчика/партнера)</a:t>
            </a:r>
          </a:p>
          <a:p>
            <a:pPr marL="1343025" lvl="1" indent="-571500" algn="l">
              <a:buFontTx/>
              <a:buChar char="-"/>
            </a:pPr>
            <a:r>
              <a:rPr lang="ru-RU" sz="3200" dirty="0">
                <a:solidFill>
                  <a:srgbClr val="243857"/>
                </a:solidFill>
                <a:latin typeface="+mn-lt"/>
              </a:rPr>
              <a:t>Продукт/рынок</a:t>
            </a:r>
          </a:p>
          <a:p>
            <a:pPr marL="1343025" lvl="1" indent="-571500" algn="l">
              <a:buFontTx/>
              <a:buChar char="-"/>
            </a:pPr>
            <a:r>
              <a:rPr lang="ru-RU" sz="3200" dirty="0">
                <a:solidFill>
                  <a:srgbClr val="243857"/>
                </a:solidFill>
                <a:latin typeface="+mn-lt"/>
              </a:rPr>
              <a:t>Роль разработки НИУ ВШЭ для создания продукта</a:t>
            </a:r>
          </a:p>
          <a:p>
            <a:pPr marL="1343025" lvl="1" indent="-571500" algn="l">
              <a:buFontTx/>
              <a:buChar char="-"/>
            </a:pPr>
            <a:endParaRPr lang="ru-RU" sz="3200" dirty="0">
              <a:solidFill>
                <a:srgbClr val="243857"/>
              </a:solidFill>
              <a:latin typeface="+mn-lt"/>
            </a:endParaRPr>
          </a:p>
          <a:p>
            <a:pPr marL="742950" indent="-742950" algn="l">
              <a:buAutoNum type="arabicParenR"/>
            </a:pPr>
            <a:r>
              <a:rPr lang="ru-RU" sz="3200" b="1" dirty="0">
                <a:solidFill>
                  <a:srgbClr val="243857"/>
                </a:solidFill>
                <a:latin typeface="+mn-lt"/>
              </a:rPr>
              <a:t>Проведение консультаций с ЦКРТТ. Подготовка коммерческого предложения . Ключевые вопросы:</a:t>
            </a:r>
            <a:endParaRPr lang="ru-RU" sz="3200" dirty="0">
              <a:solidFill>
                <a:srgbClr val="243857"/>
              </a:solidFill>
              <a:latin typeface="+mn-lt"/>
            </a:endParaRPr>
          </a:p>
          <a:p>
            <a:pPr marL="1343025" lvl="1" indent="-571500" algn="l">
              <a:buFontTx/>
              <a:buChar char="-"/>
            </a:pPr>
            <a:r>
              <a:rPr lang="ru-RU" sz="3200" dirty="0">
                <a:solidFill>
                  <a:srgbClr val="243857"/>
                </a:solidFill>
                <a:latin typeface="+mn-lt"/>
              </a:rPr>
              <a:t>Условия сотрудничества (включая возможность использования полученных или планируемых результатов, в рамках научных проектов, реализуемых в НИУ ВШЭ)</a:t>
            </a:r>
          </a:p>
          <a:p>
            <a:pPr marL="1343025" lvl="1" indent="-571500" algn="l">
              <a:buFontTx/>
              <a:buChar char="-"/>
            </a:pPr>
            <a:r>
              <a:rPr lang="ru-RU" sz="3200" dirty="0">
                <a:solidFill>
                  <a:srgbClr val="243857"/>
                </a:solidFill>
                <a:latin typeface="+mn-lt"/>
              </a:rPr>
              <a:t>Лицензионная модель (в </a:t>
            </a:r>
            <a:r>
              <a:rPr lang="ru-RU" sz="3200" dirty="0" err="1">
                <a:solidFill>
                  <a:srgbClr val="243857"/>
                </a:solidFill>
                <a:latin typeface="+mn-lt"/>
              </a:rPr>
              <a:t>т.ч</a:t>
            </a:r>
            <a:r>
              <a:rPr lang="ru-RU" sz="3200" dirty="0">
                <a:solidFill>
                  <a:srgbClr val="243857"/>
                </a:solidFill>
                <a:latin typeface="+mn-lt"/>
              </a:rPr>
              <a:t>. возможность оформления РИД и постановки на учет как НМА)</a:t>
            </a:r>
          </a:p>
          <a:p>
            <a:pPr marL="1343025" lvl="1" indent="-571500" algn="l">
              <a:buFontTx/>
              <a:buChar char="-"/>
            </a:pPr>
            <a:endParaRPr lang="ru-RU" sz="3200" dirty="0">
              <a:solidFill>
                <a:srgbClr val="243857"/>
              </a:solidFill>
              <a:latin typeface="+mn-lt"/>
            </a:endParaRPr>
          </a:p>
          <a:p>
            <a:pPr marL="742950" indent="-742950" algn="l">
              <a:buAutoNum type="arabicParenR"/>
            </a:pPr>
            <a:r>
              <a:rPr lang="ru-RU" sz="3200" b="1" dirty="0">
                <a:solidFill>
                  <a:srgbClr val="243857"/>
                </a:solidFill>
                <a:latin typeface="+mn-lt"/>
              </a:rPr>
              <a:t>Переговоры с заказчиком. Согласование условий</a:t>
            </a:r>
          </a:p>
          <a:p>
            <a:pPr marL="1343025" lvl="1" indent="-571500" algn="l">
              <a:buFontTx/>
              <a:buChar char="-"/>
            </a:pPr>
            <a:r>
              <a:rPr lang="ru-RU" sz="3200" dirty="0">
                <a:solidFill>
                  <a:srgbClr val="243857"/>
                </a:solidFill>
                <a:latin typeface="+mn-lt"/>
              </a:rPr>
              <a:t>Условия покупки прототипа продукта (проект лицензионного договора)</a:t>
            </a:r>
          </a:p>
          <a:p>
            <a:pPr marL="742950" indent="-742950" algn="l">
              <a:buAutoNum type="arabicParenR"/>
            </a:pPr>
            <a:endParaRPr lang="ru-RU" sz="3200" b="1" dirty="0">
              <a:solidFill>
                <a:srgbClr val="243857"/>
              </a:solidFill>
              <a:latin typeface="+mn-lt"/>
            </a:endParaRPr>
          </a:p>
          <a:p>
            <a:pPr marL="742950" indent="-742950" algn="l">
              <a:buFontTx/>
              <a:buAutoNum type="arabicParenR"/>
            </a:pPr>
            <a:r>
              <a:rPr lang="ru-RU" sz="3200" b="1" dirty="0">
                <a:solidFill>
                  <a:srgbClr val="243857"/>
                </a:solidFill>
                <a:latin typeface="+mn-lt"/>
              </a:rPr>
              <a:t>Оформление сделки (продажа) – </a:t>
            </a:r>
            <a:r>
              <a:rPr lang="ru-RU" sz="3200" dirty="0">
                <a:solidFill>
                  <a:srgbClr val="243857"/>
                </a:solidFill>
                <a:latin typeface="+mn-lt"/>
              </a:rPr>
              <a:t>совместно с подразделениями НИУ ВШЭ </a:t>
            </a:r>
          </a:p>
          <a:p>
            <a:pPr marL="742950" indent="-742950" algn="l">
              <a:buAutoNum type="arabicParenR"/>
            </a:pPr>
            <a:endParaRPr lang="ru-RU" sz="3600" dirty="0">
              <a:solidFill>
                <a:srgbClr val="243857"/>
              </a:solidFill>
              <a:latin typeface="+mn-lt"/>
            </a:endParaRPr>
          </a:p>
        </p:txBody>
      </p:sp>
      <p:sp>
        <p:nvSpPr>
          <p:cNvPr id="3" name="AutoShape 2" descr="⬇ Скачать картинки Повторение, стоковые фото Повторение в ..."/>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p>
        </p:txBody>
      </p:sp>
    </p:spTree>
    <p:extLst>
      <p:ext uri="{BB962C8B-B14F-4D97-AF65-F5344CB8AC3E}">
        <p14:creationId xmlns:p14="http://schemas.microsoft.com/office/powerpoint/2010/main" val="3685202620"/>
      </p:ext>
    </p:extLst>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Линия"/>
          <p:cNvSpPr/>
          <p:nvPr/>
        </p:nvSpPr>
        <p:spPr>
          <a:xfrm>
            <a:off x="1226606" y="3689648"/>
            <a:ext cx="22370469" cy="0"/>
          </a:xfrm>
          <a:prstGeom prst="line">
            <a:avLst/>
          </a:prstGeom>
          <a:ln w="12700">
            <a:solidFill>
              <a:srgbClr val="253957"/>
            </a:solidFill>
            <a:miter lim="400000"/>
          </a:ln>
        </p:spPr>
        <p:txBody>
          <a:bodyPr lIns="71437" tIns="71437" rIns="71437" bIns="71437" anchor="ctr"/>
          <a:lstStyle/>
          <a:p>
            <a:pPr>
              <a:defRPr sz="3200"/>
            </a:pPr>
            <a:endParaRPr/>
          </a:p>
        </p:txBody>
      </p:sp>
      <p:sp>
        <p:nvSpPr>
          <p:cNvPr id="59" name="Очень крутой заголовок…"/>
          <p:cNvSpPr txBox="1"/>
          <p:nvPr/>
        </p:nvSpPr>
        <p:spPr>
          <a:xfrm>
            <a:off x="1134614" y="708517"/>
            <a:ext cx="21602400" cy="1296144"/>
          </a:xfrm>
          <a:prstGeom prst="rect">
            <a:avLst/>
          </a:prstGeom>
          <a:ln w="12700">
            <a:miter lim="400000"/>
          </a:ln>
          <a:extLst>
            <a:ext uri="{C572A759-6A51-4108-AA02-DFA0A04FC94B}">
              <ma14:wrappingTextBoxFlag xmlns:ma14="http://schemas.microsoft.com/office/mac/drawingml/2011/main" xmlns="" val="1"/>
            </a:ext>
          </a:extLst>
        </p:spPr>
        <p:txBody>
          <a:bodyPr lIns="71437" tIns="71437" rIns="71437" bIns="71437"/>
          <a:lstStyle/>
          <a:p>
            <a:pPr algn="l">
              <a:defRPr sz="7000" b="1" cap="all">
                <a:solidFill>
                  <a:srgbClr val="253957"/>
                </a:solidFill>
                <a:latin typeface="+mn-lt"/>
                <a:ea typeface="+mn-ea"/>
                <a:cs typeface="+mn-cs"/>
                <a:sym typeface="Arial Narrow"/>
              </a:defRPr>
            </a:pPr>
            <a:r>
              <a:rPr lang="ru-RU" sz="6000" b="1" cap="all" dirty="0">
                <a:solidFill>
                  <a:srgbClr val="253957"/>
                </a:solidFill>
                <a:sym typeface="Arial Narrow"/>
              </a:rPr>
              <a:t>Новая бизнес-модель </a:t>
            </a:r>
            <a:endParaRPr sz="6000" dirty="0"/>
          </a:p>
        </p:txBody>
      </p:sp>
      <p:pic>
        <p:nvPicPr>
          <p:cNvPr id="63" name="Изображение" descr="Изображение"/>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21868883" y="330138"/>
            <a:ext cx="1728192" cy="1728192"/>
          </a:xfrm>
          <a:prstGeom prst="rect">
            <a:avLst/>
          </a:prstGeom>
          <a:ln w="12700">
            <a:miter lim="400000"/>
          </a:ln>
        </p:spPr>
      </p:pic>
      <p:sp>
        <p:nvSpPr>
          <p:cNvPr id="2" name="Номер слайда 1"/>
          <p:cNvSpPr>
            <a:spLocks noGrp="1"/>
          </p:cNvSpPr>
          <p:nvPr>
            <p:ph type="sldNum" sz="quarter" idx="2"/>
          </p:nvPr>
        </p:nvSpPr>
        <p:spPr/>
        <p:txBody>
          <a:bodyPr/>
          <a:lstStyle/>
          <a:p>
            <a:fld id="{86CB4B4D-7CA3-9044-876B-883B54F8677D}" type="slidenum">
              <a:rPr lang="ru-RU" smtClean="0"/>
              <a:t>12</a:t>
            </a:fld>
            <a:endParaRPr lang="ru-RU"/>
          </a:p>
        </p:txBody>
      </p:sp>
      <p:sp>
        <p:nvSpPr>
          <p:cNvPr id="4" name="Прямоугольник 3"/>
          <p:cNvSpPr/>
          <p:nvPr/>
        </p:nvSpPr>
        <p:spPr>
          <a:xfrm>
            <a:off x="1226606" y="3977680"/>
            <a:ext cx="22370470" cy="9017853"/>
          </a:xfrm>
          <a:prstGeom prst="rect">
            <a:avLst/>
          </a:prstGeom>
        </p:spPr>
        <p:txBody>
          <a:bodyPr wrap="square">
            <a:spAutoFit/>
          </a:bodyPr>
          <a:lstStyle/>
          <a:p>
            <a:pPr marL="742950" indent="-742950" algn="l">
              <a:buAutoNum type="arabicParenR"/>
            </a:pPr>
            <a:r>
              <a:rPr lang="ru-RU" sz="3200" b="1" dirty="0">
                <a:solidFill>
                  <a:srgbClr val="243857"/>
                </a:solidFill>
                <a:latin typeface="+mn-lt"/>
              </a:rPr>
              <a:t>Подготовка описания </a:t>
            </a:r>
            <a:r>
              <a:rPr lang="ru-RU" sz="3200" b="1" u="sng" dirty="0">
                <a:solidFill>
                  <a:srgbClr val="243857"/>
                </a:solidFill>
                <a:latin typeface="+mn-lt"/>
              </a:rPr>
              <a:t>существующего</a:t>
            </a:r>
            <a:r>
              <a:rPr lang="ru-RU" sz="3200" b="1" dirty="0">
                <a:solidFill>
                  <a:srgbClr val="243857"/>
                </a:solidFill>
                <a:latin typeface="+mn-lt"/>
              </a:rPr>
              <a:t> продукта (концепция коммерциализации) по шаблону ЦКРТТ. Ключевые вопросы:</a:t>
            </a:r>
          </a:p>
          <a:p>
            <a:pPr marL="1343025" lvl="1" indent="-571500" algn="l">
              <a:buFontTx/>
              <a:buChar char="-"/>
            </a:pPr>
            <a:r>
              <a:rPr lang="ru-RU" sz="3200" dirty="0">
                <a:solidFill>
                  <a:srgbClr val="243857"/>
                </a:solidFill>
                <a:latin typeface="+mn-lt"/>
              </a:rPr>
              <a:t>Продукт</a:t>
            </a:r>
          </a:p>
          <a:p>
            <a:pPr marL="1343025" lvl="1" indent="-571500" algn="l">
              <a:buFontTx/>
              <a:buChar char="-"/>
            </a:pPr>
            <a:r>
              <a:rPr lang="ru-RU" sz="3200" dirty="0">
                <a:solidFill>
                  <a:srgbClr val="243857"/>
                </a:solidFill>
                <a:latin typeface="+mn-lt"/>
              </a:rPr>
              <a:t>Рынок (ключевые потребители)</a:t>
            </a:r>
          </a:p>
          <a:p>
            <a:pPr marL="1343025" lvl="1" indent="-571500" algn="l">
              <a:buFontTx/>
              <a:buChar char="-"/>
            </a:pPr>
            <a:r>
              <a:rPr lang="ru-RU" sz="3200" dirty="0">
                <a:solidFill>
                  <a:srgbClr val="243857"/>
                </a:solidFill>
                <a:latin typeface="+mn-lt"/>
              </a:rPr>
              <a:t>Команда</a:t>
            </a:r>
          </a:p>
          <a:p>
            <a:pPr marL="1343025" lvl="1" indent="-571500" algn="l">
              <a:buFontTx/>
              <a:buChar char="-"/>
            </a:pPr>
            <a:r>
              <a:rPr lang="ru-RU" sz="3200" dirty="0">
                <a:solidFill>
                  <a:srgbClr val="243857"/>
                </a:solidFill>
                <a:latin typeface="+mn-lt"/>
              </a:rPr>
              <a:t>Бизнес-модель</a:t>
            </a:r>
          </a:p>
          <a:p>
            <a:pPr marL="1343025" lvl="1" indent="-571500" algn="l">
              <a:buFontTx/>
              <a:buChar char="-"/>
            </a:pPr>
            <a:r>
              <a:rPr lang="ru-RU" sz="3200" dirty="0">
                <a:solidFill>
                  <a:srgbClr val="243857"/>
                </a:solidFill>
                <a:latin typeface="+mn-lt"/>
              </a:rPr>
              <a:t>РИД (научный задел)</a:t>
            </a:r>
          </a:p>
          <a:p>
            <a:pPr marL="1343025" lvl="1" indent="-571500" algn="l">
              <a:buFontTx/>
              <a:buChar char="-"/>
            </a:pPr>
            <a:endParaRPr lang="ru-RU" sz="3200" dirty="0">
              <a:solidFill>
                <a:srgbClr val="243857"/>
              </a:solidFill>
              <a:latin typeface="+mn-lt"/>
            </a:endParaRPr>
          </a:p>
          <a:p>
            <a:pPr marL="742950" indent="-742950" algn="l">
              <a:buAutoNum type="arabicParenR"/>
            </a:pPr>
            <a:r>
              <a:rPr lang="ru-RU" sz="3200" b="1" dirty="0">
                <a:solidFill>
                  <a:srgbClr val="243857"/>
                </a:solidFill>
                <a:latin typeface="+mn-lt"/>
              </a:rPr>
              <a:t>Проведение консультаций с ЦКРТТ. Проектирование новой бизнес-модели. Ключевые вопросы:</a:t>
            </a:r>
            <a:endParaRPr lang="ru-RU" sz="3200" dirty="0">
              <a:solidFill>
                <a:srgbClr val="243857"/>
              </a:solidFill>
              <a:latin typeface="+mn-lt"/>
            </a:endParaRPr>
          </a:p>
          <a:p>
            <a:pPr marL="1343025" lvl="1" indent="-571500" algn="l">
              <a:buFontTx/>
              <a:buChar char="-"/>
            </a:pPr>
            <a:r>
              <a:rPr lang="ru-RU" sz="3200" dirty="0">
                <a:solidFill>
                  <a:srgbClr val="243857"/>
                </a:solidFill>
                <a:latin typeface="+mn-lt"/>
              </a:rPr>
              <a:t>Конкурентные преимущества, которые могут быть реализованы в лицензионной модели</a:t>
            </a:r>
          </a:p>
          <a:p>
            <a:pPr marL="1343025" lvl="1" indent="-571500" algn="l">
              <a:buFontTx/>
              <a:buChar char="-"/>
            </a:pPr>
            <a:r>
              <a:rPr lang="ru-RU" sz="3200" dirty="0">
                <a:solidFill>
                  <a:srgbClr val="243857"/>
                </a:solidFill>
                <a:latin typeface="+mn-lt"/>
              </a:rPr>
              <a:t>Новые условия продажи продукта</a:t>
            </a:r>
          </a:p>
          <a:p>
            <a:pPr marL="1343025" lvl="1" indent="-571500" algn="l">
              <a:buFontTx/>
              <a:buChar char="-"/>
            </a:pPr>
            <a:r>
              <a:rPr lang="ru-RU" sz="3200" dirty="0">
                <a:solidFill>
                  <a:srgbClr val="243857"/>
                </a:solidFill>
                <a:latin typeface="+mn-lt"/>
              </a:rPr>
              <a:t>Сегмент потребителей</a:t>
            </a:r>
          </a:p>
          <a:p>
            <a:pPr marL="1343025" lvl="1" indent="-571500" algn="l">
              <a:buFontTx/>
              <a:buChar char="-"/>
            </a:pPr>
            <a:r>
              <a:rPr lang="ru-RU" sz="3200" dirty="0">
                <a:solidFill>
                  <a:srgbClr val="243857"/>
                </a:solidFill>
                <a:latin typeface="+mn-lt"/>
              </a:rPr>
              <a:t>Необходимая доработка (требуемые инвестиции), включая оформление РИД и постановка его на учет как НМА</a:t>
            </a:r>
          </a:p>
          <a:p>
            <a:pPr marL="1343025" lvl="1" indent="-571500" algn="l">
              <a:buFontTx/>
              <a:buChar char="-"/>
            </a:pPr>
            <a:endParaRPr lang="ru-RU" sz="3200" dirty="0">
              <a:solidFill>
                <a:srgbClr val="243857"/>
              </a:solidFill>
              <a:latin typeface="+mn-lt"/>
            </a:endParaRPr>
          </a:p>
          <a:p>
            <a:pPr marL="742950" indent="-742950" algn="l">
              <a:buAutoNum type="arabicParenR"/>
            </a:pPr>
            <a:r>
              <a:rPr lang="ru-RU" sz="3200" b="1" dirty="0">
                <a:solidFill>
                  <a:srgbClr val="243857"/>
                </a:solidFill>
                <a:latin typeface="+mn-lt"/>
              </a:rPr>
              <a:t>Переговоры с заказчиком. Согласование условий</a:t>
            </a:r>
          </a:p>
          <a:p>
            <a:pPr marL="1343025" lvl="1" indent="-571500" algn="l">
              <a:buFontTx/>
              <a:buChar char="-"/>
            </a:pPr>
            <a:r>
              <a:rPr lang="ru-RU" sz="3200" dirty="0">
                <a:solidFill>
                  <a:srgbClr val="243857"/>
                </a:solidFill>
                <a:latin typeface="+mn-lt"/>
              </a:rPr>
              <a:t>Условия покупки прототипа продукта (проект лицензионного договора)</a:t>
            </a:r>
          </a:p>
          <a:p>
            <a:pPr marL="742950" indent="-742950" algn="l">
              <a:buAutoNum type="arabicParenR"/>
            </a:pPr>
            <a:endParaRPr lang="ru-RU" sz="3200" b="1" dirty="0">
              <a:solidFill>
                <a:srgbClr val="243857"/>
              </a:solidFill>
              <a:latin typeface="+mn-lt"/>
            </a:endParaRPr>
          </a:p>
          <a:p>
            <a:pPr marL="742950" indent="-742950" algn="l">
              <a:buFontTx/>
              <a:buAutoNum type="arabicParenR"/>
            </a:pPr>
            <a:r>
              <a:rPr lang="ru-RU" sz="3200" b="1" dirty="0">
                <a:solidFill>
                  <a:srgbClr val="243857"/>
                </a:solidFill>
                <a:latin typeface="+mn-lt"/>
              </a:rPr>
              <a:t>Оформление сделки (продажа) – </a:t>
            </a:r>
            <a:r>
              <a:rPr lang="ru-RU" sz="3200" dirty="0">
                <a:solidFill>
                  <a:srgbClr val="243857"/>
                </a:solidFill>
                <a:latin typeface="+mn-lt"/>
              </a:rPr>
              <a:t>совместно с подразделениями НИУ ВШЭ </a:t>
            </a:r>
          </a:p>
          <a:p>
            <a:pPr marL="742950" indent="-742950" algn="l">
              <a:buAutoNum type="arabicParenR"/>
            </a:pPr>
            <a:endParaRPr lang="ru-RU" sz="3600" dirty="0">
              <a:solidFill>
                <a:srgbClr val="243857"/>
              </a:solidFill>
              <a:latin typeface="+mn-lt"/>
            </a:endParaRPr>
          </a:p>
        </p:txBody>
      </p:sp>
      <p:sp>
        <p:nvSpPr>
          <p:cNvPr id="3" name="AutoShape 2" descr="⬇ Скачать картинки Повторение, стоковые фото Повторение в ..."/>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p>
        </p:txBody>
      </p:sp>
      <p:pic>
        <p:nvPicPr>
          <p:cNvPr id="8" name="Picture 4" descr="повторение иконы иллюстрация штока. иллюстрации насчитывающей икона -  12096458"/>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0600316" y="7694518"/>
            <a:ext cx="2112235" cy="15841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49932686"/>
      </p:ext>
    </p:extLst>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Линия"/>
          <p:cNvSpPr/>
          <p:nvPr/>
        </p:nvSpPr>
        <p:spPr>
          <a:xfrm>
            <a:off x="1226606" y="2643366"/>
            <a:ext cx="22370469" cy="0"/>
          </a:xfrm>
          <a:prstGeom prst="line">
            <a:avLst/>
          </a:prstGeom>
          <a:ln w="12700">
            <a:solidFill>
              <a:srgbClr val="253957"/>
            </a:solidFill>
            <a:miter lim="400000"/>
          </a:ln>
        </p:spPr>
        <p:txBody>
          <a:bodyPr lIns="71437" tIns="71437" rIns="71437" bIns="71437" anchor="ctr"/>
          <a:lstStyle/>
          <a:p>
            <a:pPr>
              <a:defRPr sz="3200"/>
            </a:pPr>
            <a:endParaRPr/>
          </a:p>
        </p:txBody>
      </p:sp>
      <p:sp>
        <p:nvSpPr>
          <p:cNvPr id="59" name="Очень крутой заголовок…"/>
          <p:cNvSpPr txBox="1"/>
          <p:nvPr/>
        </p:nvSpPr>
        <p:spPr>
          <a:xfrm>
            <a:off x="1134614" y="708517"/>
            <a:ext cx="21602400" cy="1296144"/>
          </a:xfrm>
          <a:prstGeom prst="rect">
            <a:avLst/>
          </a:prstGeom>
          <a:ln w="12700">
            <a:miter lim="400000"/>
          </a:ln>
          <a:extLst>
            <a:ext uri="{C572A759-6A51-4108-AA02-DFA0A04FC94B}">
              <ma14:wrappingTextBoxFlag xmlns:ma14="http://schemas.microsoft.com/office/mac/drawingml/2011/main" xmlns="" val="1"/>
            </a:ext>
          </a:extLst>
        </p:spPr>
        <p:txBody>
          <a:bodyPr lIns="71437" tIns="71437" rIns="71437" bIns="71437"/>
          <a:lstStyle/>
          <a:p>
            <a:pPr algn="l">
              <a:defRPr sz="7000" b="1" cap="all">
                <a:solidFill>
                  <a:srgbClr val="253957"/>
                </a:solidFill>
                <a:latin typeface="+mn-lt"/>
                <a:ea typeface="+mn-ea"/>
                <a:cs typeface="+mn-cs"/>
                <a:sym typeface="Arial Narrow"/>
              </a:defRPr>
            </a:pPr>
            <a:r>
              <a:rPr lang="ru-RU" sz="6000" dirty="0" smtClean="0">
                <a:solidFill>
                  <a:srgbClr val="C00000"/>
                </a:solidFill>
              </a:rPr>
              <a:t>кто</a:t>
            </a:r>
            <a:r>
              <a:rPr lang="ru-RU" sz="6000" dirty="0" smtClean="0"/>
              <a:t> в университете вовлечен в поддержку коммерциализации?</a:t>
            </a:r>
            <a:endParaRPr sz="6000" dirty="0"/>
          </a:p>
        </p:txBody>
      </p:sp>
      <p:pic>
        <p:nvPicPr>
          <p:cNvPr id="63" name="Изображение" descr="Изображение"/>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21868883" y="330138"/>
            <a:ext cx="1728192" cy="1728192"/>
          </a:xfrm>
          <a:prstGeom prst="rect">
            <a:avLst/>
          </a:prstGeom>
          <a:ln w="12700">
            <a:miter lim="400000"/>
          </a:ln>
        </p:spPr>
      </p:pic>
      <p:sp>
        <p:nvSpPr>
          <p:cNvPr id="6" name="Заголовок основного текста"/>
          <p:cNvSpPr txBox="1"/>
          <p:nvPr/>
        </p:nvSpPr>
        <p:spPr>
          <a:xfrm>
            <a:off x="12411840" y="2897560"/>
            <a:ext cx="10965394" cy="9793088"/>
          </a:xfrm>
          <a:prstGeom prst="rect">
            <a:avLst/>
          </a:prstGeom>
          <a:solidFill>
            <a:schemeClr val="bg1"/>
          </a:solidFill>
          <a:ln w="12700">
            <a:miter lim="400000"/>
          </a:ln>
          <a:extLst>
            <a:ext uri="{C572A759-6A51-4108-AA02-DFA0A04FC94B}">
              <ma14:wrappingTextBoxFlag xmlns:ma14="http://schemas.microsoft.com/office/mac/drawingml/2011/main" xmlns="" val="1"/>
            </a:ext>
          </a:extLst>
        </p:spPr>
        <p:txBody>
          <a:bodyPr lIns="71437" tIns="71437" rIns="71437" bIns="71437" anchor="t"/>
          <a:lstStyle>
            <a:lvl1pPr algn="l">
              <a:defRPr sz="4200" b="1">
                <a:solidFill>
                  <a:srgbClr val="253957"/>
                </a:solidFill>
                <a:latin typeface="+mn-lt"/>
                <a:ea typeface="+mn-ea"/>
                <a:cs typeface="+mn-cs"/>
                <a:sym typeface="Arial Narrow"/>
              </a:defRPr>
            </a:lvl1pPr>
          </a:lstStyle>
          <a:p>
            <a:endParaRPr lang="ru-RU" sz="3200" dirty="0">
              <a:solidFill>
                <a:srgbClr val="C00000"/>
              </a:solidFill>
            </a:endParaRPr>
          </a:p>
        </p:txBody>
      </p:sp>
      <p:sp>
        <p:nvSpPr>
          <p:cNvPr id="2" name="Номер слайда 1"/>
          <p:cNvSpPr>
            <a:spLocks noGrp="1"/>
          </p:cNvSpPr>
          <p:nvPr>
            <p:ph type="sldNum" sz="quarter" idx="2"/>
          </p:nvPr>
        </p:nvSpPr>
        <p:spPr/>
        <p:txBody>
          <a:bodyPr/>
          <a:lstStyle/>
          <a:p>
            <a:fld id="{86CB4B4D-7CA3-9044-876B-883B54F8677D}" type="slidenum">
              <a:rPr lang="ru-RU" smtClean="0"/>
              <a:t>13</a:t>
            </a:fld>
            <a:endParaRPr lang="ru-RU"/>
          </a:p>
        </p:txBody>
      </p:sp>
      <p:sp>
        <p:nvSpPr>
          <p:cNvPr id="3" name="Прямоугольник 2"/>
          <p:cNvSpPr/>
          <p:nvPr/>
        </p:nvSpPr>
        <p:spPr>
          <a:xfrm>
            <a:off x="1226604" y="3545632"/>
            <a:ext cx="22370469" cy="8710077"/>
          </a:xfrm>
          <a:prstGeom prst="rect">
            <a:avLst/>
          </a:prstGeom>
        </p:spPr>
        <p:txBody>
          <a:bodyPr wrap="square">
            <a:spAutoFit/>
          </a:bodyPr>
          <a:lstStyle/>
          <a:p>
            <a:pPr marL="571500" lvl="0" indent="-571500" algn="l">
              <a:buFont typeface="Arial" panose="020B0604020202020204" pitchFamily="34" charset="0"/>
              <a:buChar char="•"/>
            </a:pPr>
            <a:r>
              <a:rPr lang="ru-RU" sz="4000" dirty="0">
                <a:solidFill>
                  <a:srgbClr val="243857"/>
                </a:solidFill>
                <a:latin typeface="+mn-lt"/>
              </a:rPr>
              <a:t>Центр коммерциализации разработок и трансфера технологий (ЦКРТТ) – содействует в организации проектов по коммерциализации разработок; </a:t>
            </a:r>
          </a:p>
          <a:p>
            <a:pPr marL="571500" lvl="0" indent="-571500" algn="l">
              <a:buFont typeface="Arial" panose="020B0604020202020204" pitchFamily="34" charset="0"/>
              <a:buChar char="•"/>
            </a:pPr>
            <a:r>
              <a:rPr lang="ru-RU" sz="4000" dirty="0" smtClean="0">
                <a:solidFill>
                  <a:srgbClr val="243857"/>
                </a:solidFill>
                <a:latin typeface="+mn-lt"/>
              </a:rPr>
              <a:t>Дирекция научных исследований и разработок (ДНИР) – в рамках службы «одного окна» организационно сопровождает проведение научных исследований и разработок (НИОКТР), финансируемых за счет внешних источников;</a:t>
            </a:r>
          </a:p>
          <a:p>
            <a:pPr marL="571500" lvl="0" indent="-571500" algn="l">
              <a:buFont typeface="Arial" panose="020B0604020202020204" pitchFamily="34" charset="0"/>
              <a:buChar char="•"/>
            </a:pPr>
            <a:r>
              <a:rPr lang="ru-RU" sz="4000" dirty="0" smtClean="0">
                <a:solidFill>
                  <a:srgbClr val="243857"/>
                </a:solidFill>
                <a:latin typeface="+mn-lt"/>
              </a:rPr>
              <a:t>Дирекция </a:t>
            </a:r>
            <a:r>
              <a:rPr lang="ru-RU" sz="4000" dirty="0">
                <a:solidFill>
                  <a:srgbClr val="243857"/>
                </a:solidFill>
                <a:latin typeface="+mn-lt"/>
              </a:rPr>
              <a:t>научных проектов (ДНП) – осуществляет маркетинг научных результатов и организует прикладные научно-технические проекты с индустриальными заказчиками;</a:t>
            </a:r>
          </a:p>
          <a:p>
            <a:pPr marL="571500" lvl="0" indent="-571500" algn="l">
              <a:buFont typeface="Arial" panose="020B0604020202020204" pitchFamily="34" charset="0"/>
              <a:buChar char="•"/>
            </a:pPr>
            <a:r>
              <a:rPr lang="ru-RU" sz="4000" dirty="0" smtClean="0">
                <a:solidFill>
                  <a:srgbClr val="243857"/>
                </a:solidFill>
                <a:latin typeface="+mn-lt"/>
              </a:rPr>
              <a:t>Центр </a:t>
            </a:r>
            <a:r>
              <a:rPr lang="ru-RU" sz="4000" dirty="0">
                <a:solidFill>
                  <a:srgbClr val="243857"/>
                </a:solidFill>
                <a:latin typeface="+mn-lt"/>
              </a:rPr>
              <a:t>правового сопровождения в сфере науки, интеллектуальной собственности и информации (ЦНИСИ) – обеспечивает регистрацию РИД и осуществляет правовую охрану; обеспечивает </a:t>
            </a:r>
            <a:r>
              <a:rPr lang="ru-RU" sz="4000" dirty="0" smtClean="0">
                <a:solidFill>
                  <a:srgbClr val="243857"/>
                </a:solidFill>
                <a:latin typeface="+mn-lt"/>
              </a:rPr>
              <a:t>юридическое оформление проектов </a:t>
            </a:r>
            <a:r>
              <a:rPr lang="ru-RU" sz="4000" dirty="0">
                <a:solidFill>
                  <a:srgbClr val="243857"/>
                </a:solidFill>
                <a:latin typeface="+mn-lt"/>
              </a:rPr>
              <a:t>по коммерциализации разработок;</a:t>
            </a:r>
          </a:p>
          <a:p>
            <a:pPr marL="571500" lvl="0" indent="-571500" algn="l">
              <a:buFont typeface="Arial" panose="020B0604020202020204" pitchFamily="34" charset="0"/>
              <a:buChar char="•"/>
            </a:pPr>
            <a:r>
              <a:rPr lang="ru-RU" sz="4000" dirty="0" smtClean="0">
                <a:solidFill>
                  <a:srgbClr val="243857"/>
                </a:solidFill>
                <a:latin typeface="+mn-lt"/>
              </a:rPr>
              <a:t>Единый </a:t>
            </a:r>
            <a:r>
              <a:rPr lang="ru-RU" sz="4000" dirty="0">
                <a:solidFill>
                  <a:srgbClr val="243857"/>
                </a:solidFill>
                <a:latin typeface="+mn-lt"/>
              </a:rPr>
              <a:t>архив экономических и социологических данных (ЕАЭСД) – обеспечивает депонирование результатов научных исследований в области социальных и гуманитарных наук</a:t>
            </a:r>
            <a:r>
              <a:rPr lang="ru-RU" sz="4000" dirty="0" smtClean="0">
                <a:solidFill>
                  <a:srgbClr val="243857"/>
                </a:solidFill>
                <a:latin typeface="+mn-lt"/>
              </a:rPr>
              <a:t>.</a:t>
            </a:r>
          </a:p>
          <a:p>
            <a:pPr marL="571500" lvl="0" indent="-571500" algn="l">
              <a:buFont typeface="Arial" panose="020B0604020202020204" pitchFamily="34" charset="0"/>
              <a:buChar char="•"/>
            </a:pPr>
            <a:r>
              <a:rPr lang="ru-RU" sz="4000" dirty="0" smtClean="0">
                <a:solidFill>
                  <a:srgbClr val="243857"/>
                </a:solidFill>
                <a:latin typeface="+mn-lt"/>
              </a:rPr>
              <a:t>Комиссия по </a:t>
            </a:r>
            <a:r>
              <a:rPr lang="ru-RU" sz="4000" smtClean="0">
                <a:solidFill>
                  <a:srgbClr val="243857"/>
                </a:solidFill>
                <a:latin typeface="+mn-lt"/>
              </a:rPr>
              <a:t>интеллектуальной собственности </a:t>
            </a:r>
            <a:r>
              <a:rPr lang="ru-RU" sz="4000" dirty="0" smtClean="0">
                <a:solidFill>
                  <a:srgbClr val="243857"/>
                </a:solidFill>
                <a:latin typeface="+mn-lt"/>
              </a:rPr>
              <a:t>НИУ ВШЭ – рассматривает вопросы, связанные с регистрацией прав на РИД и условиями распоряжения правами на РИД.</a:t>
            </a:r>
            <a:endParaRPr lang="ru-RU" sz="4000" dirty="0">
              <a:solidFill>
                <a:srgbClr val="243857"/>
              </a:solidFill>
              <a:latin typeface="+mn-lt"/>
            </a:endParaRPr>
          </a:p>
        </p:txBody>
      </p:sp>
    </p:spTree>
    <p:extLst>
      <p:ext uri="{BB962C8B-B14F-4D97-AF65-F5344CB8AC3E}">
        <p14:creationId xmlns:p14="http://schemas.microsoft.com/office/powerpoint/2010/main" val="3089161020"/>
      </p:ext>
    </p:extLst>
  </p:cSld>
  <p:clrMapOvr>
    <a:masterClrMapping/>
  </p:clrMapOvr>
  <p:transition spd="med"/>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Линия"/>
          <p:cNvSpPr/>
          <p:nvPr/>
        </p:nvSpPr>
        <p:spPr>
          <a:xfrm>
            <a:off x="1226606" y="2643366"/>
            <a:ext cx="22370469" cy="0"/>
          </a:xfrm>
          <a:prstGeom prst="line">
            <a:avLst/>
          </a:prstGeom>
          <a:ln w="12700">
            <a:solidFill>
              <a:srgbClr val="253957"/>
            </a:solidFill>
            <a:miter lim="400000"/>
          </a:ln>
        </p:spPr>
        <p:txBody>
          <a:bodyPr lIns="71437" tIns="71437" rIns="71437" bIns="71437" anchor="ctr"/>
          <a:lstStyle/>
          <a:p>
            <a:pPr>
              <a:defRPr sz="3200"/>
            </a:pPr>
            <a:endParaRPr/>
          </a:p>
        </p:txBody>
      </p:sp>
      <p:sp>
        <p:nvSpPr>
          <p:cNvPr id="59" name="Очень крутой заголовок…"/>
          <p:cNvSpPr txBox="1"/>
          <p:nvPr/>
        </p:nvSpPr>
        <p:spPr>
          <a:xfrm>
            <a:off x="1134614" y="708517"/>
            <a:ext cx="21602400" cy="1296144"/>
          </a:xfrm>
          <a:prstGeom prst="rect">
            <a:avLst/>
          </a:prstGeom>
          <a:ln w="12700">
            <a:miter lim="400000"/>
          </a:ln>
          <a:extLst>
            <a:ext uri="{C572A759-6A51-4108-AA02-DFA0A04FC94B}">
              <ma14:wrappingTextBoxFlag xmlns:ma14="http://schemas.microsoft.com/office/mac/drawingml/2011/main" xmlns="" val="1"/>
            </a:ext>
          </a:extLst>
        </p:spPr>
        <p:txBody>
          <a:bodyPr lIns="71437" tIns="71437" rIns="71437" bIns="71437"/>
          <a:lstStyle/>
          <a:p>
            <a:pPr algn="l">
              <a:defRPr sz="7000" b="1" cap="all">
                <a:solidFill>
                  <a:srgbClr val="253957"/>
                </a:solidFill>
                <a:latin typeface="+mn-lt"/>
                <a:ea typeface="+mn-ea"/>
                <a:cs typeface="+mn-cs"/>
                <a:sym typeface="Arial Narrow"/>
              </a:defRPr>
            </a:pPr>
            <a:r>
              <a:rPr lang="ru-RU" sz="6000" dirty="0" smtClean="0">
                <a:solidFill>
                  <a:srgbClr val="C00000"/>
                </a:solidFill>
              </a:rPr>
              <a:t>Сколько</a:t>
            </a:r>
            <a:r>
              <a:rPr lang="ru-RU" sz="6000" dirty="0" smtClean="0"/>
              <a:t> в университете мер поддержки проектов по коммерциализации?</a:t>
            </a:r>
            <a:endParaRPr sz="6000" dirty="0"/>
          </a:p>
        </p:txBody>
      </p:sp>
      <p:pic>
        <p:nvPicPr>
          <p:cNvPr id="63" name="Изображение" descr="Изображение"/>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21868883" y="330138"/>
            <a:ext cx="1728192" cy="1728192"/>
          </a:xfrm>
          <a:prstGeom prst="rect">
            <a:avLst/>
          </a:prstGeom>
          <a:ln w="12700">
            <a:miter lim="400000"/>
          </a:ln>
        </p:spPr>
      </p:pic>
      <p:sp>
        <p:nvSpPr>
          <p:cNvPr id="6" name="Заголовок основного текста"/>
          <p:cNvSpPr txBox="1"/>
          <p:nvPr/>
        </p:nvSpPr>
        <p:spPr>
          <a:xfrm>
            <a:off x="12411840" y="2897560"/>
            <a:ext cx="10965394" cy="9793088"/>
          </a:xfrm>
          <a:prstGeom prst="rect">
            <a:avLst/>
          </a:prstGeom>
          <a:solidFill>
            <a:schemeClr val="bg1"/>
          </a:solidFill>
          <a:ln w="12700">
            <a:miter lim="400000"/>
          </a:ln>
          <a:extLst>
            <a:ext uri="{C572A759-6A51-4108-AA02-DFA0A04FC94B}">
              <ma14:wrappingTextBoxFlag xmlns:ma14="http://schemas.microsoft.com/office/mac/drawingml/2011/main" xmlns="" val="1"/>
            </a:ext>
          </a:extLst>
        </p:spPr>
        <p:txBody>
          <a:bodyPr lIns="71437" tIns="71437" rIns="71437" bIns="71437" anchor="t"/>
          <a:lstStyle>
            <a:lvl1pPr algn="l">
              <a:defRPr sz="4200" b="1">
                <a:solidFill>
                  <a:srgbClr val="253957"/>
                </a:solidFill>
                <a:latin typeface="+mn-lt"/>
                <a:ea typeface="+mn-ea"/>
                <a:cs typeface="+mn-cs"/>
                <a:sym typeface="Arial Narrow"/>
              </a:defRPr>
            </a:lvl1pPr>
          </a:lstStyle>
          <a:p>
            <a:endParaRPr lang="ru-RU" sz="3200" dirty="0">
              <a:solidFill>
                <a:srgbClr val="C00000"/>
              </a:solidFill>
            </a:endParaRPr>
          </a:p>
        </p:txBody>
      </p:sp>
      <p:sp>
        <p:nvSpPr>
          <p:cNvPr id="2" name="Номер слайда 1"/>
          <p:cNvSpPr>
            <a:spLocks noGrp="1"/>
          </p:cNvSpPr>
          <p:nvPr>
            <p:ph type="sldNum" sz="quarter" idx="2"/>
          </p:nvPr>
        </p:nvSpPr>
        <p:spPr/>
        <p:txBody>
          <a:bodyPr/>
          <a:lstStyle/>
          <a:p>
            <a:fld id="{86CB4B4D-7CA3-9044-876B-883B54F8677D}" type="slidenum">
              <a:rPr lang="ru-RU" smtClean="0"/>
              <a:t>14</a:t>
            </a:fld>
            <a:endParaRPr lang="ru-RU"/>
          </a:p>
        </p:txBody>
      </p:sp>
    </p:spTree>
    <p:extLst>
      <p:ext uri="{BB962C8B-B14F-4D97-AF65-F5344CB8AC3E}">
        <p14:creationId xmlns:p14="http://schemas.microsoft.com/office/powerpoint/2010/main" val="2484722052"/>
      </p:ext>
    </p:extLst>
  </p:cSld>
  <p:clrMapOvr>
    <a:masterClrMapping/>
  </p:clrMapOvr>
  <p:transition spd="med"/>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Линия"/>
          <p:cNvSpPr/>
          <p:nvPr/>
        </p:nvSpPr>
        <p:spPr>
          <a:xfrm>
            <a:off x="1226606" y="2643366"/>
            <a:ext cx="22370469" cy="0"/>
          </a:xfrm>
          <a:prstGeom prst="line">
            <a:avLst/>
          </a:prstGeom>
          <a:ln w="12700">
            <a:solidFill>
              <a:srgbClr val="253957"/>
            </a:solidFill>
            <a:miter lim="400000"/>
          </a:ln>
        </p:spPr>
        <p:txBody>
          <a:bodyPr lIns="71437" tIns="71437" rIns="71437" bIns="71437" anchor="ctr"/>
          <a:lstStyle/>
          <a:p>
            <a:pPr>
              <a:defRPr sz="3200"/>
            </a:pPr>
            <a:endParaRPr/>
          </a:p>
        </p:txBody>
      </p:sp>
      <p:sp>
        <p:nvSpPr>
          <p:cNvPr id="59" name="Очень крутой заголовок…"/>
          <p:cNvSpPr txBox="1"/>
          <p:nvPr/>
        </p:nvSpPr>
        <p:spPr>
          <a:xfrm>
            <a:off x="1134614" y="708517"/>
            <a:ext cx="21602400" cy="1296144"/>
          </a:xfrm>
          <a:prstGeom prst="rect">
            <a:avLst/>
          </a:prstGeom>
          <a:ln w="12700">
            <a:miter lim="400000"/>
          </a:ln>
          <a:extLst>
            <a:ext uri="{C572A759-6A51-4108-AA02-DFA0A04FC94B}">
              <ma14:wrappingTextBoxFlag xmlns:ma14="http://schemas.microsoft.com/office/mac/drawingml/2011/main" xmlns="" val="1"/>
            </a:ext>
          </a:extLst>
        </p:spPr>
        <p:txBody>
          <a:bodyPr lIns="71437" tIns="71437" rIns="71437" bIns="71437"/>
          <a:lstStyle/>
          <a:p>
            <a:pPr algn="l">
              <a:defRPr sz="7000" b="1" cap="all">
                <a:solidFill>
                  <a:srgbClr val="253957"/>
                </a:solidFill>
                <a:latin typeface="+mn-lt"/>
                <a:ea typeface="+mn-ea"/>
                <a:cs typeface="+mn-cs"/>
                <a:sym typeface="Arial Narrow"/>
              </a:defRPr>
            </a:pPr>
            <a:r>
              <a:rPr lang="ru-RU" sz="6000" dirty="0" smtClean="0"/>
              <a:t>Почему нужна поддержка проектов по коммерциализации в университете?</a:t>
            </a:r>
            <a:endParaRPr sz="6000" dirty="0"/>
          </a:p>
        </p:txBody>
      </p:sp>
      <p:pic>
        <p:nvPicPr>
          <p:cNvPr id="63" name="Изображение" descr="Изображение"/>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21868883" y="330138"/>
            <a:ext cx="1728192" cy="1728192"/>
          </a:xfrm>
          <a:prstGeom prst="rect">
            <a:avLst/>
          </a:prstGeom>
          <a:ln w="12700">
            <a:miter lim="400000"/>
          </a:ln>
        </p:spPr>
      </p:pic>
      <p:sp>
        <p:nvSpPr>
          <p:cNvPr id="2" name="Номер слайда 1"/>
          <p:cNvSpPr>
            <a:spLocks noGrp="1"/>
          </p:cNvSpPr>
          <p:nvPr>
            <p:ph type="sldNum" sz="quarter" idx="2"/>
          </p:nvPr>
        </p:nvSpPr>
        <p:spPr/>
        <p:txBody>
          <a:bodyPr/>
          <a:lstStyle/>
          <a:p>
            <a:fld id="{86CB4B4D-7CA3-9044-876B-883B54F8677D}" type="slidenum">
              <a:rPr lang="ru-RU" smtClean="0"/>
              <a:t>15</a:t>
            </a:fld>
            <a:endParaRPr lang="ru-RU"/>
          </a:p>
        </p:txBody>
      </p:sp>
      <p:pic>
        <p:nvPicPr>
          <p:cNvPr id="2050" name="Picture 2"/>
          <p:cNvPicPr>
            <a:picLocks noChangeAspect="1" noChangeArrowheads="1"/>
          </p:cNvPicPr>
          <p:nvPr/>
        </p:nvPicPr>
        <p:blipFill rotWithShape="1">
          <a:blip r:embed="rId4">
            <a:extLst>
              <a:ext uri="{28A0092B-C50C-407E-A947-70E740481C1C}">
                <a14:useLocalDpi xmlns:a14="http://schemas.microsoft.com/office/drawing/2010/main" val="0"/>
              </a:ext>
            </a:extLst>
          </a:blip>
          <a:srcRect l="11345" t="23377" r="11456" b="12443"/>
          <a:stretch/>
        </p:blipFill>
        <p:spPr bwMode="auto">
          <a:xfrm>
            <a:off x="1822848" y="2753544"/>
            <a:ext cx="19770354" cy="1027255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619303543"/>
      </p:ext>
    </p:extLst>
  </p:cSld>
  <p:clrMapOvr>
    <a:masterClrMapping/>
  </p:clrMapOvr>
  <p:transition spd="med"/>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Линия"/>
          <p:cNvSpPr/>
          <p:nvPr/>
        </p:nvSpPr>
        <p:spPr>
          <a:xfrm>
            <a:off x="1226606" y="2643366"/>
            <a:ext cx="22370469" cy="0"/>
          </a:xfrm>
          <a:prstGeom prst="line">
            <a:avLst/>
          </a:prstGeom>
          <a:ln w="12700">
            <a:solidFill>
              <a:srgbClr val="253957"/>
            </a:solidFill>
            <a:miter lim="400000"/>
          </a:ln>
        </p:spPr>
        <p:txBody>
          <a:bodyPr lIns="71437" tIns="71437" rIns="71437" bIns="71437" anchor="ctr"/>
          <a:lstStyle/>
          <a:p>
            <a:pPr>
              <a:defRPr sz="3200"/>
            </a:pPr>
            <a:endParaRPr/>
          </a:p>
        </p:txBody>
      </p:sp>
      <p:sp>
        <p:nvSpPr>
          <p:cNvPr id="59" name="Очень крутой заголовок…"/>
          <p:cNvSpPr txBox="1"/>
          <p:nvPr/>
        </p:nvSpPr>
        <p:spPr>
          <a:xfrm>
            <a:off x="1134614" y="708517"/>
            <a:ext cx="21602400" cy="1296144"/>
          </a:xfrm>
          <a:prstGeom prst="rect">
            <a:avLst/>
          </a:prstGeom>
          <a:ln w="12700">
            <a:miter lim="400000"/>
          </a:ln>
          <a:extLst>
            <a:ext uri="{C572A759-6A51-4108-AA02-DFA0A04FC94B}">
              <ma14:wrappingTextBoxFlag xmlns:ma14="http://schemas.microsoft.com/office/mac/drawingml/2011/main" xmlns="" val="1"/>
            </a:ext>
          </a:extLst>
        </p:spPr>
        <p:txBody>
          <a:bodyPr lIns="71437" tIns="71437" rIns="71437" bIns="71437"/>
          <a:lstStyle/>
          <a:p>
            <a:pPr algn="l">
              <a:defRPr sz="7000" b="1" cap="all">
                <a:solidFill>
                  <a:srgbClr val="253957"/>
                </a:solidFill>
                <a:latin typeface="+mn-lt"/>
                <a:ea typeface="+mn-ea"/>
                <a:cs typeface="+mn-cs"/>
                <a:sym typeface="Arial Narrow"/>
              </a:defRPr>
            </a:pPr>
            <a:r>
              <a:rPr lang="ru-RU" sz="6000" dirty="0" smtClean="0"/>
              <a:t>Комплексная поддержка проектов </a:t>
            </a:r>
          </a:p>
          <a:p>
            <a:pPr algn="l">
              <a:defRPr sz="7000" b="1" cap="all">
                <a:solidFill>
                  <a:srgbClr val="253957"/>
                </a:solidFill>
                <a:latin typeface="+mn-lt"/>
                <a:ea typeface="+mn-ea"/>
                <a:cs typeface="+mn-cs"/>
                <a:sym typeface="Arial Narrow"/>
              </a:defRPr>
            </a:pPr>
            <a:r>
              <a:rPr lang="ru-RU" sz="6000" dirty="0" smtClean="0"/>
              <a:t>по коммерциализации</a:t>
            </a:r>
            <a:endParaRPr sz="6000" dirty="0"/>
          </a:p>
        </p:txBody>
      </p:sp>
      <p:pic>
        <p:nvPicPr>
          <p:cNvPr id="63" name="Изображение" descr="Изображение"/>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21868883" y="330138"/>
            <a:ext cx="1728192" cy="1728192"/>
          </a:xfrm>
          <a:prstGeom prst="rect">
            <a:avLst/>
          </a:prstGeom>
          <a:ln w="12700">
            <a:miter lim="400000"/>
          </a:ln>
        </p:spPr>
      </p:pic>
      <p:sp>
        <p:nvSpPr>
          <p:cNvPr id="6" name="Заголовок основного текста"/>
          <p:cNvSpPr txBox="1"/>
          <p:nvPr/>
        </p:nvSpPr>
        <p:spPr>
          <a:xfrm>
            <a:off x="12411840" y="2897560"/>
            <a:ext cx="10965394" cy="9793088"/>
          </a:xfrm>
          <a:prstGeom prst="rect">
            <a:avLst/>
          </a:prstGeom>
          <a:solidFill>
            <a:schemeClr val="bg1"/>
          </a:solidFill>
          <a:ln w="12700">
            <a:miter lim="400000"/>
          </a:ln>
          <a:extLst>
            <a:ext uri="{C572A759-6A51-4108-AA02-DFA0A04FC94B}">
              <ma14:wrappingTextBoxFlag xmlns:ma14="http://schemas.microsoft.com/office/mac/drawingml/2011/main" xmlns="" val="1"/>
            </a:ext>
          </a:extLst>
        </p:spPr>
        <p:txBody>
          <a:bodyPr lIns="71437" tIns="71437" rIns="71437" bIns="71437" anchor="t"/>
          <a:lstStyle>
            <a:lvl1pPr algn="l">
              <a:defRPr sz="4200" b="1">
                <a:solidFill>
                  <a:srgbClr val="253957"/>
                </a:solidFill>
                <a:latin typeface="+mn-lt"/>
                <a:ea typeface="+mn-ea"/>
                <a:cs typeface="+mn-cs"/>
                <a:sym typeface="Arial Narrow"/>
              </a:defRPr>
            </a:lvl1pPr>
          </a:lstStyle>
          <a:p>
            <a:endParaRPr lang="ru-RU" sz="3200" dirty="0">
              <a:solidFill>
                <a:srgbClr val="C00000"/>
              </a:solidFill>
            </a:endParaRPr>
          </a:p>
        </p:txBody>
      </p:sp>
      <p:sp>
        <p:nvSpPr>
          <p:cNvPr id="2" name="Номер слайда 1"/>
          <p:cNvSpPr>
            <a:spLocks noGrp="1"/>
          </p:cNvSpPr>
          <p:nvPr>
            <p:ph type="sldNum" sz="quarter" idx="2"/>
          </p:nvPr>
        </p:nvSpPr>
        <p:spPr/>
        <p:txBody>
          <a:bodyPr/>
          <a:lstStyle/>
          <a:p>
            <a:fld id="{86CB4B4D-7CA3-9044-876B-883B54F8677D}" type="slidenum">
              <a:rPr lang="ru-RU" smtClean="0"/>
              <a:t>16</a:t>
            </a:fld>
            <a:endParaRPr lang="ru-RU"/>
          </a:p>
        </p:txBody>
      </p:sp>
      <p:sp>
        <p:nvSpPr>
          <p:cNvPr id="4" name="Прямоугольник 3"/>
          <p:cNvSpPr/>
          <p:nvPr/>
        </p:nvSpPr>
        <p:spPr>
          <a:xfrm>
            <a:off x="1226605" y="3257600"/>
            <a:ext cx="22370470" cy="8402300"/>
          </a:xfrm>
          <a:prstGeom prst="rect">
            <a:avLst/>
          </a:prstGeom>
        </p:spPr>
        <p:txBody>
          <a:bodyPr wrap="square">
            <a:spAutoFit/>
          </a:bodyPr>
          <a:lstStyle/>
          <a:p>
            <a:pPr marL="742950" indent="-742950" algn="l">
              <a:buAutoNum type="arabicPeriod"/>
            </a:pPr>
            <a:r>
              <a:rPr lang="ru-RU" sz="6000" dirty="0">
                <a:solidFill>
                  <a:srgbClr val="243857"/>
                </a:solidFill>
                <a:latin typeface="+mn-lt"/>
              </a:rPr>
              <a:t>Нефинансовые меры поддержки проектов по коммерциализации</a:t>
            </a:r>
            <a:r>
              <a:rPr lang="en-US" sz="6000" dirty="0">
                <a:solidFill>
                  <a:srgbClr val="243857"/>
                </a:solidFill>
                <a:latin typeface="+mn-lt"/>
              </a:rPr>
              <a:t> </a:t>
            </a:r>
            <a:r>
              <a:rPr lang="ru-RU" sz="6000" b="1" dirty="0">
                <a:solidFill>
                  <a:srgbClr val="243857"/>
                </a:solidFill>
                <a:latin typeface="+mn-lt"/>
              </a:rPr>
              <a:t>(</a:t>
            </a:r>
            <a:r>
              <a:rPr lang="ru-RU" sz="6000" b="1" dirty="0" smtClean="0">
                <a:solidFill>
                  <a:srgbClr val="243857"/>
                </a:solidFill>
                <a:latin typeface="+mn-lt"/>
              </a:rPr>
              <a:t>запуск состоялся </a:t>
            </a:r>
            <a:r>
              <a:rPr lang="ru-RU" sz="6000" b="1" dirty="0">
                <a:solidFill>
                  <a:srgbClr val="243857"/>
                </a:solidFill>
                <a:latin typeface="+mn-lt"/>
              </a:rPr>
              <a:t>в 2021-2022 гг.)</a:t>
            </a:r>
          </a:p>
          <a:p>
            <a:pPr marL="742950" indent="-742950" algn="l">
              <a:buAutoNum type="arabicPeriod"/>
            </a:pPr>
            <a:endParaRPr lang="ru-RU" sz="6000" dirty="0">
              <a:solidFill>
                <a:srgbClr val="243857"/>
              </a:solidFill>
              <a:latin typeface="+mn-lt"/>
            </a:endParaRPr>
          </a:p>
          <a:p>
            <a:pPr marL="742950" indent="-742950" algn="l">
              <a:buAutoNum type="arabicPeriod"/>
            </a:pPr>
            <a:r>
              <a:rPr lang="ru-RU" sz="6000" dirty="0">
                <a:solidFill>
                  <a:srgbClr val="243857"/>
                </a:solidFill>
                <a:latin typeface="+mn-lt"/>
              </a:rPr>
              <a:t>Финансовые </a:t>
            </a:r>
            <a:r>
              <a:rPr lang="ru-RU" sz="6000" dirty="0" smtClean="0">
                <a:solidFill>
                  <a:srgbClr val="243857"/>
                </a:solidFill>
                <a:latin typeface="+mn-lt"/>
              </a:rPr>
              <a:t>меры поддержки </a:t>
            </a:r>
            <a:r>
              <a:rPr lang="ru-RU" sz="6000" dirty="0">
                <a:solidFill>
                  <a:srgbClr val="243857"/>
                </a:solidFill>
                <a:latin typeface="+mn-lt"/>
              </a:rPr>
              <a:t>проектов по коммерциализации </a:t>
            </a:r>
            <a:r>
              <a:rPr lang="ru-RU" sz="6000" dirty="0" smtClean="0">
                <a:solidFill>
                  <a:srgbClr val="243857"/>
                </a:solidFill>
                <a:latin typeface="+mn-lt"/>
              </a:rPr>
              <a:t>      </a:t>
            </a:r>
            <a:r>
              <a:rPr lang="ru-RU" sz="6000" b="1" dirty="0" smtClean="0">
                <a:solidFill>
                  <a:srgbClr val="243857"/>
                </a:solidFill>
                <a:latin typeface="+mn-lt"/>
              </a:rPr>
              <a:t>(</a:t>
            </a:r>
            <a:r>
              <a:rPr lang="ru-RU" sz="6000" b="1" dirty="0">
                <a:solidFill>
                  <a:srgbClr val="243857"/>
                </a:solidFill>
                <a:latin typeface="+mn-lt"/>
              </a:rPr>
              <a:t>запуск </a:t>
            </a:r>
            <a:r>
              <a:rPr lang="en-US" sz="6000" b="1" dirty="0">
                <a:solidFill>
                  <a:srgbClr val="243857"/>
                </a:solidFill>
                <a:latin typeface="+mn-lt"/>
              </a:rPr>
              <a:t>I</a:t>
            </a:r>
            <a:r>
              <a:rPr lang="ru-RU" sz="6000" b="1" dirty="0">
                <a:solidFill>
                  <a:srgbClr val="243857"/>
                </a:solidFill>
                <a:latin typeface="+mn-lt"/>
              </a:rPr>
              <a:t> полугодие 2023 г.)</a:t>
            </a:r>
            <a:endParaRPr lang="en-US" sz="6000" b="1" dirty="0">
              <a:solidFill>
                <a:srgbClr val="243857"/>
              </a:solidFill>
              <a:latin typeface="+mn-lt"/>
            </a:endParaRPr>
          </a:p>
          <a:p>
            <a:pPr marL="742950" indent="-742950" algn="l">
              <a:buAutoNum type="arabicPeriod"/>
            </a:pPr>
            <a:endParaRPr lang="en-US" sz="6000" dirty="0">
              <a:solidFill>
                <a:srgbClr val="243857"/>
              </a:solidFill>
              <a:latin typeface="+mn-lt"/>
            </a:endParaRPr>
          </a:p>
          <a:p>
            <a:pPr marL="742950" indent="-742950" algn="l">
              <a:buAutoNum type="arabicPeriod"/>
            </a:pPr>
            <a:r>
              <a:rPr lang="ru-RU" sz="6000" dirty="0" smtClean="0">
                <a:solidFill>
                  <a:srgbClr val="243857"/>
                </a:solidFill>
                <a:latin typeface="+mn-lt"/>
              </a:rPr>
              <a:t>Меры материального стимулирования </a:t>
            </a:r>
            <a:r>
              <a:rPr lang="ru-RU" sz="6000" dirty="0">
                <a:solidFill>
                  <a:srgbClr val="243857"/>
                </a:solidFill>
                <a:latin typeface="+mn-lt"/>
              </a:rPr>
              <a:t>и повышения заинтересованности команд к участию в проектах по </a:t>
            </a:r>
            <a:r>
              <a:rPr lang="ru-RU" sz="6000" dirty="0" smtClean="0">
                <a:solidFill>
                  <a:srgbClr val="243857"/>
                </a:solidFill>
                <a:latin typeface="+mn-lt"/>
              </a:rPr>
              <a:t>коммерциализации                        </a:t>
            </a:r>
            <a:r>
              <a:rPr lang="ru-RU" sz="6000" b="1" dirty="0">
                <a:solidFill>
                  <a:srgbClr val="243857"/>
                </a:solidFill>
                <a:latin typeface="+mn-lt"/>
              </a:rPr>
              <a:t>(запуск </a:t>
            </a:r>
            <a:r>
              <a:rPr lang="en-US" sz="6000" b="1" dirty="0">
                <a:solidFill>
                  <a:srgbClr val="243857"/>
                </a:solidFill>
                <a:latin typeface="+mn-lt"/>
              </a:rPr>
              <a:t>II</a:t>
            </a:r>
            <a:r>
              <a:rPr lang="ru-RU" sz="6000" b="1" dirty="0">
                <a:solidFill>
                  <a:srgbClr val="243857"/>
                </a:solidFill>
                <a:latin typeface="+mn-lt"/>
              </a:rPr>
              <a:t> полугодие 2023 г.)</a:t>
            </a:r>
          </a:p>
        </p:txBody>
      </p:sp>
    </p:spTree>
    <p:extLst>
      <p:ext uri="{BB962C8B-B14F-4D97-AF65-F5344CB8AC3E}">
        <p14:creationId xmlns:p14="http://schemas.microsoft.com/office/powerpoint/2010/main" val="2461155072"/>
      </p:ext>
    </p:extLst>
  </p:cSld>
  <p:clrMapOvr>
    <a:masterClrMapping/>
  </p:clrMapOvr>
  <p:transition spd="med"/>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Линия"/>
          <p:cNvSpPr/>
          <p:nvPr/>
        </p:nvSpPr>
        <p:spPr>
          <a:xfrm>
            <a:off x="1226606" y="2643366"/>
            <a:ext cx="22370469" cy="0"/>
          </a:xfrm>
          <a:prstGeom prst="line">
            <a:avLst/>
          </a:prstGeom>
          <a:ln w="12700">
            <a:solidFill>
              <a:srgbClr val="253957"/>
            </a:solidFill>
            <a:miter lim="400000"/>
          </a:ln>
        </p:spPr>
        <p:txBody>
          <a:bodyPr lIns="71437" tIns="71437" rIns="71437" bIns="71437" anchor="ctr"/>
          <a:lstStyle/>
          <a:p>
            <a:pPr>
              <a:defRPr sz="3200"/>
            </a:pPr>
            <a:endParaRPr/>
          </a:p>
        </p:txBody>
      </p:sp>
      <p:sp>
        <p:nvSpPr>
          <p:cNvPr id="59" name="Очень крутой заголовок…"/>
          <p:cNvSpPr txBox="1"/>
          <p:nvPr/>
        </p:nvSpPr>
        <p:spPr>
          <a:xfrm>
            <a:off x="1134614" y="708517"/>
            <a:ext cx="21602400" cy="1296144"/>
          </a:xfrm>
          <a:prstGeom prst="rect">
            <a:avLst/>
          </a:prstGeom>
          <a:ln w="12700">
            <a:miter lim="400000"/>
          </a:ln>
          <a:extLst>
            <a:ext uri="{C572A759-6A51-4108-AA02-DFA0A04FC94B}">
              <ma14:wrappingTextBoxFlag xmlns:ma14="http://schemas.microsoft.com/office/mac/drawingml/2011/main" xmlns="" val="1"/>
            </a:ext>
          </a:extLst>
        </p:spPr>
        <p:txBody>
          <a:bodyPr lIns="71437" tIns="71437" rIns="71437" bIns="71437"/>
          <a:lstStyle/>
          <a:p>
            <a:pPr algn="l">
              <a:defRPr sz="7000" b="1" cap="all">
                <a:solidFill>
                  <a:srgbClr val="253957"/>
                </a:solidFill>
                <a:latin typeface="+mn-lt"/>
                <a:ea typeface="+mn-ea"/>
                <a:cs typeface="+mn-cs"/>
                <a:sym typeface="Arial Narrow"/>
              </a:defRPr>
            </a:pPr>
            <a:r>
              <a:rPr lang="ru-RU" sz="6000" b="1" cap="all" dirty="0" smtClean="0">
                <a:solidFill>
                  <a:srgbClr val="243857"/>
                </a:solidFill>
                <a:sym typeface="Arial Narrow"/>
              </a:rPr>
              <a:t>Нефинансовые </a:t>
            </a:r>
            <a:r>
              <a:rPr lang="ru-RU" sz="6000" b="1" cap="all" dirty="0">
                <a:solidFill>
                  <a:srgbClr val="243857"/>
                </a:solidFill>
                <a:sym typeface="Arial Narrow"/>
              </a:rPr>
              <a:t>меры поддержки проектов по коммерциализации</a:t>
            </a:r>
            <a:endParaRPr sz="6000" dirty="0"/>
          </a:p>
        </p:txBody>
      </p:sp>
      <p:pic>
        <p:nvPicPr>
          <p:cNvPr id="63" name="Изображение" descr="Изображение"/>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21868883" y="330138"/>
            <a:ext cx="1728192" cy="1728192"/>
          </a:xfrm>
          <a:prstGeom prst="rect">
            <a:avLst/>
          </a:prstGeom>
          <a:ln w="12700">
            <a:miter lim="400000"/>
          </a:ln>
        </p:spPr>
      </p:pic>
      <p:sp>
        <p:nvSpPr>
          <p:cNvPr id="6" name="Заголовок основного текста"/>
          <p:cNvSpPr txBox="1"/>
          <p:nvPr/>
        </p:nvSpPr>
        <p:spPr>
          <a:xfrm>
            <a:off x="12411840" y="2897560"/>
            <a:ext cx="10965394" cy="9793088"/>
          </a:xfrm>
          <a:prstGeom prst="rect">
            <a:avLst/>
          </a:prstGeom>
          <a:solidFill>
            <a:schemeClr val="bg1"/>
          </a:solidFill>
          <a:ln w="12700">
            <a:miter lim="400000"/>
          </a:ln>
          <a:extLst>
            <a:ext uri="{C572A759-6A51-4108-AA02-DFA0A04FC94B}">
              <ma14:wrappingTextBoxFlag xmlns:ma14="http://schemas.microsoft.com/office/mac/drawingml/2011/main" xmlns="" val="1"/>
            </a:ext>
          </a:extLst>
        </p:spPr>
        <p:txBody>
          <a:bodyPr lIns="71437" tIns="71437" rIns="71437" bIns="71437" anchor="t"/>
          <a:lstStyle>
            <a:lvl1pPr algn="l">
              <a:defRPr sz="4200" b="1">
                <a:solidFill>
                  <a:srgbClr val="253957"/>
                </a:solidFill>
                <a:latin typeface="+mn-lt"/>
                <a:ea typeface="+mn-ea"/>
                <a:cs typeface="+mn-cs"/>
                <a:sym typeface="Arial Narrow"/>
              </a:defRPr>
            </a:lvl1pPr>
          </a:lstStyle>
          <a:p>
            <a:endParaRPr lang="ru-RU" sz="3200" dirty="0">
              <a:solidFill>
                <a:srgbClr val="C00000"/>
              </a:solidFill>
            </a:endParaRPr>
          </a:p>
        </p:txBody>
      </p:sp>
      <p:sp>
        <p:nvSpPr>
          <p:cNvPr id="2" name="Номер слайда 1"/>
          <p:cNvSpPr>
            <a:spLocks noGrp="1"/>
          </p:cNvSpPr>
          <p:nvPr>
            <p:ph type="sldNum" sz="quarter" idx="2"/>
          </p:nvPr>
        </p:nvSpPr>
        <p:spPr/>
        <p:txBody>
          <a:bodyPr/>
          <a:lstStyle/>
          <a:p>
            <a:fld id="{86CB4B4D-7CA3-9044-876B-883B54F8677D}" type="slidenum">
              <a:rPr lang="ru-RU" smtClean="0"/>
              <a:t>17</a:t>
            </a:fld>
            <a:endParaRPr lang="ru-RU"/>
          </a:p>
        </p:txBody>
      </p:sp>
      <p:sp>
        <p:nvSpPr>
          <p:cNvPr id="4" name="Прямоугольник 3"/>
          <p:cNvSpPr/>
          <p:nvPr/>
        </p:nvSpPr>
        <p:spPr>
          <a:xfrm>
            <a:off x="1226605" y="3257600"/>
            <a:ext cx="22370470" cy="2585323"/>
          </a:xfrm>
          <a:prstGeom prst="rect">
            <a:avLst/>
          </a:prstGeom>
        </p:spPr>
        <p:txBody>
          <a:bodyPr wrap="square">
            <a:spAutoFit/>
          </a:bodyPr>
          <a:lstStyle/>
          <a:p>
            <a:pPr algn="l"/>
            <a:r>
              <a:rPr lang="ru-RU" sz="5400" dirty="0" smtClean="0">
                <a:solidFill>
                  <a:srgbClr val="243857"/>
                </a:solidFill>
                <a:latin typeface="+mn-lt"/>
              </a:rPr>
              <a:t>Сервисы ЦКРТТ,</a:t>
            </a:r>
            <a:r>
              <a:rPr lang="ru-RU" sz="5400" dirty="0">
                <a:solidFill>
                  <a:srgbClr val="243857"/>
                </a:solidFill>
                <a:latin typeface="+mn-lt"/>
              </a:rPr>
              <a:t> обеспечивающие комплексное решение задач по инициированию, подготовке и сопровождению проектов по коммерциализации </a:t>
            </a:r>
            <a:r>
              <a:rPr lang="ru-RU" sz="5400" dirty="0" smtClean="0">
                <a:solidFill>
                  <a:srgbClr val="243857"/>
                </a:solidFill>
                <a:latin typeface="+mn-lt"/>
              </a:rPr>
              <a:t>научных исследований и разработок</a:t>
            </a:r>
            <a:endParaRPr lang="en-US" sz="5400" dirty="0" smtClean="0">
              <a:solidFill>
                <a:srgbClr val="243857"/>
              </a:solidFill>
              <a:latin typeface="+mn-lt"/>
            </a:endParaRPr>
          </a:p>
        </p:txBody>
      </p:sp>
      <p:sp>
        <p:nvSpPr>
          <p:cNvPr id="3" name="Прямоугольник 2"/>
          <p:cNvSpPr/>
          <p:nvPr/>
        </p:nvSpPr>
        <p:spPr>
          <a:xfrm>
            <a:off x="1134614" y="6382593"/>
            <a:ext cx="17610114" cy="6001643"/>
          </a:xfrm>
          <a:prstGeom prst="rect">
            <a:avLst/>
          </a:prstGeom>
        </p:spPr>
        <p:txBody>
          <a:bodyPr wrap="square">
            <a:spAutoFit/>
          </a:bodyPr>
          <a:lstStyle/>
          <a:p>
            <a:pPr marL="914400" indent="-914400" algn="l">
              <a:buFont typeface="Wingdings" panose="05000000000000000000" pitchFamily="2" charset="2"/>
              <a:buChar char="q"/>
            </a:pPr>
            <a:r>
              <a:rPr lang="ru-RU" sz="4800" dirty="0">
                <a:solidFill>
                  <a:srgbClr val="243857"/>
                </a:solidFill>
                <a:latin typeface="+mn-lt"/>
              </a:rPr>
              <a:t>Консультирование по вопросам подготовки и организации проектов</a:t>
            </a:r>
          </a:p>
          <a:p>
            <a:pPr marL="914400" indent="-914400" algn="l">
              <a:buFont typeface="Wingdings" panose="05000000000000000000" pitchFamily="2" charset="2"/>
              <a:buChar char="q"/>
            </a:pPr>
            <a:r>
              <a:rPr lang="ru-RU" sz="4800" dirty="0">
                <a:solidFill>
                  <a:srgbClr val="243857"/>
                </a:solidFill>
                <a:latin typeface="+mn-lt"/>
              </a:rPr>
              <a:t>Оценка степени готовности РИД и исследовательских команд к участию в проектах по коммерциализации</a:t>
            </a:r>
          </a:p>
          <a:p>
            <a:pPr marL="914400" indent="-914400" algn="l">
              <a:buFont typeface="Wingdings" panose="05000000000000000000" pitchFamily="2" charset="2"/>
              <a:buChar char="q"/>
            </a:pPr>
            <a:r>
              <a:rPr lang="ru-RU" sz="4800" dirty="0">
                <a:solidFill>
                  <a:srgbClr val="243857"/>
                </a:solidFill>
                <a:latin typeface="+mn-lt"/>
              </a:rPr>
              <a:t>Разработка стратегии </a:t>
            </a:r>
            <a:r>
              <a:rPr lang="ru-RU" sz="4800" dirty="0" smtClean="0">
                <a:solidFill>
                  <a:srgbClr val="243857"/>
                </a:solidFill>
                <a:latin typeface="+mn-lt"/>
              </a:rPr>
              <a:t>коммерциализации</a:t>
            </a:r>
            <a:endParaRPr lang="ru-RU" sz="4800" dirty="0">
              <a:solidFill>
                <a:srgbClr val="243857"/>
              </a:solidFill>
              <a:latin typeface="+mn-lt"/>
            </a:endParaRPr>
          </a:p>
          <a:p>
            <a:pPr marL="914400" indent="-914400" algn="l">
              <a:buFont typeface="Wingdings" panose="05000000000000000000" pitchFamily="2" charset="2"/>
              <a:buChar char="q"/>
            </a:pPr>
            <a:r>
              <a:rPr lang="ru-RU" sz="4800" dirty="0">
                <a:solidFill>
                  <a:srgbClr val="243857"/>
                </a:solidFill>
                <a:latin typeface="+mn-lt"/>
              </a:rPr>
              <a:t>Маркетинг проектов по </a:t>
            </a:r>
            <a:r>
              <a:rPr lang="ru-RU" sz="4800" dirty="0" smtClean="0">
                <a:solidFill>
                  <a:srgbClr val="243857"/>
                </a:solidFill>
                <a:latin typeface="+mn-lt"/>
              </a:rPr>
              <a:t>коммерциализации</a:t>
            </a:r>
            <a:endParaRPr lang="ru-RU" sz="4800" dirty="0">
              <a:solidFill>
                <a:srgbClr val="243857"/>
              </a:solidFill>
              <a:latin typeface="+mn-lt"/>
            </a:endParaRPr>
          </a:p>
          <a:p>
            <a:pPr marL="914400" indent="-914400" algn="l">
              <a:buFont typeface="Wingdings" panose="05000000000000000000" pitchFamily="2" charset="2"/>
              <a:buChar char="q"/>
            </a:pPr>
            <a:r>
              <a:rPr lang="ru-RU" sz="4800" dirty="0">
                <a:solidFill>
                  <a:srgbClr val="243857"/>
                </a:solidFill>
                <a:latin typeface="+mn-lt"/>
              </a:rPr>
              <a:t>Поиск партнеров, обладающих необходимыми компетенциями для реализации проектов по коммерциализации</a:t>
            </a:r>
          </a:p>
          <a:p>
            <a:pPr marL="914400" indent="-914400" algn="l">
              <a:buFont typeface="Wingdings" panose="05000000000000000000" pitchFamily="2" charset="2"/>
              <a:buChar char="q"/>
            </a:pPr>
            <a:r>
              <a:rPr lang="ru-RU" sz="4800" dirty="0">
                <a:solidFill>
                  <a:srgbClr val="243857"/>
                </a:solidFill>
                <a:latin typeface="+mn-lt"/>
              </a:rPr>
              <a:t>Подготовка и сопровождение проектов по коммерциализации</a:t>
            </a:r>
          </a:p>
        </p:txBody>
      </p:sp>
      <p:sp>
        <p:nvSpPr>
          <p:cNvPr id="5" name="Прямоугольник 4"/>
          <p:cNvSpPr/>
          <p:nvPr/>
        </p:nvSpPr>
        <p:spPr>
          <a:xfrm>
            <a:off x="19464808" y="7146032"/>
            <a:ext cx="4521025" cy="3416320"/>
          </a:xfrm>
          <a:prstGeom prst="rect">
            <a:avLst/>
          </a:prstGeom>
        </p:spPr>
        <p:txBody>
          <a:bodyPr wrap="square">
            <a:spAutoFit/>
          </a:bodyPr>
          <a:lstStyle/>
          <a:p>
            <a:pPr algn="l"/>
            <a:r>
              <a:rPr lang="ru-RU" sz="5400" b="1" dirty="0">
                <a:solidFill>
                  <a:srgbClr val="243857"/>
                </a:solidFill>
                <a:latin typeface="+mn-lt"/>
              </a:rPr>
              <a:t>6 </a:t>
            </a:r>
            <a:r>
              <a:rPr lang="ru-RU" sz="5400" b="1" dirty="0" smtClean="0">
                <a:solidFill>
                  <a:srgbClr val="243857"/>
                </a:solidFill>
                <a:latin typeface="+mn-lt"/>
              </a:rPr>
              <a:t>направлений</a:t>
            </a:r>
          </a:p>
          <a:p>
            <a:pPr algn="l"/>
            <a:r>
              <a:rPr lang="ru-RU" sz="5400" b="1" dirty="0" smtClean="0">
                <a:solidFill>
                  <a:srgbClr val="243857"/>
                </a:solidFill>
                <a:latin typeface="+mn-lt"/>
              </a:rPr>
              <a:t>поддержки</a:t>
            </a:r>
          </a:p>
          <a:p>
            <a:pPr algn="l"/>
            <a:endParaRPr lang="ru-RU" sz="5400" dirty="0">
              <a:solidFill>
                <a:srgbClr val="243857"/>
              </a:solidFill>
              <a:latin typeface="+mn-lt"/>
            </a:endParaRPr>
          </a:p>
          <a:p>
            <a:pPr algn="l"/>
            <a:r>
              <a:rPr lang="ru-RU" sz="5400" b="1" dirty="0" smtClean="0">
                <a:solidFill>
                  <a:srgbClr val="253957"/>
                </a:solidFill>
                <a:latin typeface="+mn-lt"/>
              </a:rPr>
              <a:t>19 </a:t>
            </a:r>
            <a:r>
              <a:rPr lang="ru-RU" sz="5400" b="1" dirty="0">
                <a:solidFill>
                  <a:srgbClr val="253957"/>
                </a:solidFill>
                <a:latin typeface="+mn-lt"/>
              </a:rPr>
              <a:t>сервисов</a:t>
            </a:r>
          </a:p>
        </p:txBody>
      </p:sp>
      <p:sp>
        <p:nvSpPr>
          <p:cNvPr id="7" name="Правая фигурная скобка 6"/>
          <p:cNvSpPr/>
          <p:nvPr/>
        </p:nvSpPr>
        <p:spPr>
          <a:xfrm>
            <a:off x="17894537" y="6382593"/>
            <a:ext cx="1570271" cy="6001643"/>
          </a:xfrm>
          <a:prstGeom prst="rightBrace">
            <a:avLst>
              <a:gd name="adj1" fmla="val 39269"/>
              <a:gd name="adj2" fmla="val 50000"/>
            </a:avLst>
          </a:prstGeom>
          <a:noFill/>
          <a:ln w="25400" cap="flat">
            <a:solidFill>
              <a:srgbClr val="000000"/>
            </a:solidFill>
            <a:prstDash val="solid"/>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91439" tIns="45719" rIns="91439" bIns="45719" numCol="1" spcCol="38100" rtlCol="0" anchor="t">
            <a:noAutofit/>
          </a:bodyPr>
          <a:lstStyle/>
          <a:p>
            <a:pPr marL="0" marR="0" indent="0" algn="l" defTabSz="914400" rtl="0" fontAlgn="auto" latinLnBrk="1" hangingPunct="0">
              <a:lnSpc>
                <a:spcPct val="100000"/>
              </a:lnSpc>
              <a:spcBef>
                <a:spcPts val="0"/>
              </a:spcBef>
              <a:spcAft>
                <a:spcPts val="0"/>
              </a:spcAft>
              <a:buClrTx/>
              <a:buSzTx/>
              <a:buFontTx/>
              <a:buNone/>
              <a:tabLst/>
            </a:pPr>
            <a:endParaRPr kumimoji="0" lang="ru-RU" sz="1800" b="0" i="0" u="none" strike="noStrike" cap="none" spc="0" normalizeH="0" baseline="0">
              <a:ln>
                <a:noFill/>
              </a:ln>
              <a:solidFill>
                <a:srgbClr val="000000"/>
              </a:solidFill>
              <a:effectLst/>
              <a:uFillTx/>
            </a:endParaRPr>
          </a:p>
        </p:txBody>
      </p:sp>
    </p:spTree>
    <p:extLst>
      <p:ext uri="{BB962C8B-B14F-4D97-AF65-F5344CB8AC3E}">
        <p14:creationId xmlns:p14="http://schemas.microsoft.com/office/powerpoint/2010/main" val="2318557702"/>
      </p:ext>
    </p:extLst>
  </p:cSld>
  <p:clrMapOvr>
    <a:masterClrMapping/>
  </p:clrMapOvr>
  <p:transition spd="med"/>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Линия"/>
          <p:cNvSpPr/>
          <p:nvPr/>
        </p:nvSpPr>
        <p:spPr>
          <a:xfrm>
            <a:off x="1226606" y="2643366"/>
            <a:ext cx="22370469" cy="0"/>
          </a:xfrm>
          <a:prstGeom prst="line">
            <a:avLst/>
          </a:prstGeom>
          <a:ln w="12700">
            <a:solidFill>
              <a:srgbClr val="253957"/>
            </a:solidFill>
            <a:miter lim="400000"/>
          </a:ln>
        </p:spPr>
        <p:txBody>
          <a:bodyPr lIns="71437" tIns="71437" rIns="71437" bIns="71437" anchor="ctr"/>
          <a:lstStyle/>
          <a:p>
            <a:pPr>
              <a:defRPr sz="3200"/>
            </a:pPr>
            <a:endParaRPr/>
          </a:p>
        </p:txBody>
      </p:sp>
      <p:sp>
        <p:nvSpPr>
          <p:cNvPr id="59" name="Очень крутой заголовок…"/>
          <p:cNvSpPr txBox="1"/>
          <p:nvPr/>
        </p:nvSpPr>
        <p:spPr>
          <a:xfrm>
            <a:off x="1134614" y="708517"/>
            <a:ext cx="21602400" cy="1296144"/>
          </a:xfrm>
          <a:prstGeom prst="rect">
            <a:avLst/>
          </a:prstGeom>
          <a:ln w="12700">
            <a:miter lim="400000"/>
          </a:ln>
          <a:extLst>
            <a:ext uri="{C572A759-6A51-4108-AA02-DFA0A04FC94B}">
              <ma14:wrappingTextBoxFlag xmlns:ma14="http://schemas.microsoft.com/office/mac/drawingml/2011/main" xmlns="" val="1"/>
            </a:ext>
          </a:extLst>
        </p:spPr>
        <p:txBody>
          <a:bodyPr lIns="71437" tIns="71437" rIns="71437" bIns="71437"/>
          <a:lstStyle/>
          <a:p>
            <a:pPr algn="l">
              <a:defRPr sz="7000" b="1" cap="all">
                <a:solidFill>
                  <a:srgbClr val="253957"/>
                </a:solidFill>
                <a:latin typeface="+mn-lt"/>
                <a:ea typeface="+mn-ea"/>
                <a:cs typeface="+mn-cs"/>
                <a:sym typeface="Arial Narrow"/>
              </a:defRPr>
            </a:pPr>
            <a:r>
              <a:rPr lang="ru-RU" sz="6000" b="1" cap="all" dirty="0" smtClean="0">
                <a:solidFill>
                  <a:srgbClr val="243857"/>
                </a:solidFill>
                <a:sym typeface="Arial Narrow"/>
              </a:rPr>
              <a:t>востребованность Нефинансовых мер </a:t>
            </a:r>
            <a:r>
              <a:rPr lang="ru-RU" sz="6000" b="1" cap="all" dirty="0">
                <a:solidFill>
                  <a:srgbClr val="243857"/>
                </a:solidFill>
                <a:sym typeface="Arial Narrow"/>
              </a:rPr>
              <a:t>поддержки проектов по коммерциализации</a:t>
            </a:r>
            <a:r>
              <a:rPr lang="ru-RU" sz="6000" b="1" cap="all" dirty="0" smtClean="0">
                <a:solidFill>
                  <a:srgbClr val="243857"/>
                </a:solidFill>
                <a:sym typeface="Arial Narrow"/>
              </a:rPr>
              <a:t> </a:t>
            </a:r>
            <a:endParaRPr sz="6000" dirty="0"/>
          </a:p>
        </p:txBody>
      </p:sp>
      <p:pic>
        <p:nvPicPr>
          <p:cNvPr id="63" name="Изображение" descr="Изображение"/>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21868883" y="330138"/>
            <a:ext cx="1728192" cy="1728192"/>
          </a:xfrm>
          <a:prstGeom prst="rect">
            <a:avLst/>
          </a:prstGeom>
          <a:ln w="12700">
            <a:miter lim="400000"/>
          </a:ln>
        </p:spPr>
      </p:pic>
      <p:sp>
        <p:nvSpPr>
          <p:cNvPr id="6" name="Заголовок основного текста"/>
          <p:cNvSpPr txBox="1"/>
          <p:nvPr/>
        </p:nvSpPr>
        <p:spPr>
          <a:xfrm>
            <a:off x="12411840" y="2897560"/>
            <a:ext cx="10965394" cy="9793088"/>
          </a:xfrm>
          <a:prstGeom prst="rect">
            <a:avLst/>
          </a:prstGeom>
          <a:solidFill>
            <a:schemeClr val="bg1"/>
          </a:solidFill>
          <a:ln w="12700">
            <a:miter lim="400000"/>
          </a:ln>
          <a:extLst>
            <a:ext uri="{C572A759-6A51-4108-AA02-DFA0A04FC94B}">
              <ma14:wrappingTextBoxFlag xmlns:ma14="http://schemas.microsoft.com/office/mac/drawingml/2011/main" xmlns="" val="1"/>
            </a:ext>
          </a:extLst>
        </p:spPr>
        <p:txBody>
          <a:bodyPr lIns="71437" tIns="71437" rIns="71437" bIns="71437" anchor="t"/>
          <a:lstStyle>
            <a:lvl1pPr algn="l">
              <a:defRPr sz="4200" b="1">
                <a:solidFill>
                  <a:srgbClr val="253957"/>
                </a:solidFill>
                <a:latin typeface="+mn-lt"/>
                <a:ea typeface="+mn-ea"/>
                <a:cs typeface="+mn-cs"/>
                <a:sym typeface="Arial Narrow"/>
              </a:defRPr>
            </a:lvl1pPr>
          </a:lstStyle>
          <a:p>
            <a:endParaRPr lang="ru-RU" sz="3200" dirty="0">
              <a:solidFill>
                <a:srgbClr val="C00000"/>
              </a:solidFill>
            </a:endParaRPr>
          </a:p>
        </p:txBody>
      </p:sp>
      <p:sp>
        <p:nvSpPr>
          <p:cNvPr id="2" name="Номер слайда 1"/>
          <p:cNvSpPr>
            <a:spLocks noGrp="1"/>
          </p:cNvSpPr>
          <p:nvPr>
            <p:ph type="sldNum" sz="quarter" idx="2"/>
          </p:nvPr>
        </p:nvSpPr>
        <p:spPr/>
        <p:txBody>
          <a:bodyPr/>
          <a:lstStyle/>
          <a:p>
            <a:fld id="{86CB4B4D-7CA3-9044-876B-883B54F8677D}" type="slidenum">
              <a:rPr lang="ru-RU" smtClean="0"/>
              <a:t>18</a:t>
            </a:fld>
            <a:endParaRPr lang="ru-RU"/>
          </a:p>
        </p:txBody>
      </p:sp>
      <p:graphicFrame>
        <p:nvGraphicFramePr>
          <p:cNvPr id="11" name="Таблица 10"/>
          <p:cNvGraphicFramePr>
            <a:graphicFrameLocks noGrp="1"/>
          </p:cNvGraphicFramePr>
          <p:nvPr>
            <p:extLst>
              <p:ext uri="{D42A27DB-BD31-4B8C-83A1-F6EECF244321}">
                <p14:modId xmlns:p14="http://schemas.microsoft.com/office/powerpoint/2010/main" val="2078319757"/>
              </p:ext>
            </p:extLst>
          </p:nvPr>
        </p:nvGraphicFramePr>
        <p:xfrm>
          <a:off x="829752" y="2951152"/>
          <a:ext cx="22883528" cy="10099536"/>
        </p:xfrm>
        <a:graphic>
          <a:graphicData uri="http://schemas.openxmlformats.org/drawingml/2006/table">
            <a:tbl>
              <a:tblPr firstRow="1" bandRow="1">
                <a:tableStyleId>{B301B821-A1FF-4177-AEE7-76D212191A09}</a:tableStyleId>
              </a:tblPr>
              <a:tblGrid>
                <a:gridCol w="6393696">
                  <a:extLst>
                    <a:ext uri="{9D8B030D-6E8A-4147-A177-3AD203B41FA5}">
                      <a16:colId xmlns:a16="http://schemas.microsoft.com/office/drawing/2014/main" xmlns="" val="20000"/>
                    </a:ext>
                  </a:extLst>
                </a:gridCol>
                <a:gridCol w="4646016">
                  <a:extLst>
                    <a:ext uri="{9D8B030D-6E8A-4147-A177-3AD203B41FA5}">
                      <a16:colId xmlns:a16="http://schemas.microsoft.com/office/drawing/2014/main" xmlns="" val="20001"/>
                    </a:ext>
                  </a:extLst>
                </a:gridCol>
                <a:gridCol w="11843816">
                  <a:extLst>
                    <a:ext uri="{9D8B030D-6E8A-4147-A177-3AD203B41FA5}">
                      <a16:colId xmlns:a16="http://schemas.microsoft.com/office/drawing/2014/main" xmlns="" val="20002"/>
                    </a:ext>
                  </a:extLst>
                </a:gridCol>
              </a:tblGrid>
              <a:tr h="966622">
                <a:tc>
                  <a:txBody>
                    <a:bodyPr/>
                    <a:lstStyle/>
                    <a:p>
                      <a:r>
                        <a:rPr lang="ru-RU" sz="2600" dirty="0">
                          <a:latin typeface="+mn-lt"/>
                        </a:rPr>
                        <a:t>Направление поддержки</a:t>
                      </a:r>
                    </a:p>
                  </a:txBody>
                  <a:tcPr anchor="ctr"/>
                </a:tc>
                <a:tc>
                  <a:txBody>
                    <a:bodyPr/>
                    <a:lstStyle/>
                    <a:p>
                      <a:r>
                        <a:rPr lang="ru-RU" sz="2600" dirty="0">
                          <a:latin typeface="+mn-lt"/>
                        </a:rPr>
                        <a:t>Востребованность </a:t>
                      </a:r>
                      <a:r>
                        <a:rPr lang="ru-RU" sz="2600" dirty="0" smtClean="0">
                          <a:latin typeface="+mn-lt"/>
                        </a:rPr>
                        <a:t>(</a:t>
                      </a:r>
                      <a:r>
                        <a:rPr lang="ru-RU" sz="2600" dirty="0">
                          <a:latin typeface="+mn-lt"/>
                        </a:rPr>
                        <a:t>количество обращений за </a:t>
                      </a:r>
                      <a:r>
                        <a:rPr lang="en-US" sz="2600" dirty="0" smtClean="0">
                          <a:latin typeface="+mn-lt"/>
                        </a:rPr>
                        <a:t>2022 </a:t>
                      </a:r>
                      <a:r>
                        <a:rPr lang="ru-RU" sz="2600" dirty="0" smtClean="0">
                          <a:latin typeface="+mn-lt"/>
                        </a:rPr>
                        <a:t>г.)</a:t>
                      </a:r>
                      <a:endParaRPr lang="ru-RU" sz="2600" dirty="0">
                        <a:latin typeface="+mn-lt"/>
                      </a:endParaRPr>
                    </a:p>
                  </a:txBody>
                  <a:tcPr/>
                </a:tc>
                <a:tc>
                  <a:txBody>
                    <a:bodyPr/>
                    <a:lstStyle/>
                    <a:p>
                      <a:r>
                        <a:rPr lang="ru-RU" sz="2600" dirty="0">
                          <a:latin typeface="+mn-lt"/>
                        </a:rPr>
                        <a:t>Пример реализации</a:t>
                      </a:r>
                    </a:p>
                  </a:txBody>
                  <a:tcPr anchor="ctr"/>
                </a:tc>
                <a:extLst>
                  <a:ext uri="{0D108BD9-81ED-4DB2-BD59-A6C34878D82A}">
                    <a16:rowId xmlns:a16="http://schemas.microsoft.com/office/drawing/2014/main" xmlns="" val="10000"/>
                  </a:ext>
                </a:extLst>
              </a:tr>
              <a:tr h="139993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ru-RU" sz="2800" b="0" i="0" u="none" strike="noStrike" cap="none" spc="0" normalizeH="0" baseline="0" dirty="0">
                          <a:ln>
                            <a:noFill/>
                          </a:ln>
                          <a:solidFill>
                            <a:srgbClr val="253957"/>
                          </a:solidFill>
                          <a:effectLst/>
                          <a:uFillTx/>
                          <a:latin typeface="+mn-lt"/>
                          <a:ea typeface="+mn-ea"/>
                          <a:cs typeface="+mn-cs"/>
                          <a:sym typeface="Arial Narrow"/>
                        </a:rPr>
                        <a:t>Консультирование по </a:t>
                      </a:r>
                      <a:r>
                        <a:rPr kumimoji="0" lang="ru-RU" sz="2800" b="0" i="0" u="none" strike="noStrike" cap="none" spc="0" normalizeH="0" baseline="0" dirty="0" smtClean="0">
                          <a:ln>
                            <a:noFill/>
                          </a:ln>
                          <a:solidFill>
                            <a:srgbClr val="253957"/>
                          </a:solidFill>
                          <a:effectLst/>
                          <a:uFillTx/>
                          <a:latin typeface="+mn-lt"/>
                          <a:ea typeface="+mn-ea"/>
                          <a:cs typeface="+mn-cs"/>
                          <a:sym typeface="Arial Narrow"/>
                        </a:rPr>
                        <a:t>вопросам </a:t>
                      </a:r>
                      <a:r>
                        <a:rPr kumimoji="0" lang="ru-RU" sz="2800" b="1" i="0" u="none" strike="noStrike" cap="none" spc="0" normalizeH="0" baseline="0" dirty="0" smtClean="0">
                          <a:ln>
                            <a:noFill/>
                          </a:ln>
                          <a:solidFill>
                            <a:srgbClr val="253957"/>
                          </a:solidFill>
                          <a:effectLst/>
                          <a:uFillTx/>
                          <a:latin typeface="+mn-lt"/>
                          <a:ea typeface="+mn-ea"/>
                          <a:cs typeface="+mn-cs"/>
                          <a:sym typeface="Arial Narrow"/>
                        </a:rPr>
                        <a:t>подготовки</a:t>
                      </a:r>
                      <a:r>
                        <a:rPr kumimoji="0" lang="ru-RU" sz="2800" b="0" i="0" u="none" strike="noStrike" cap="none" spc="0" normalizeH="0" baseline="0" dirty="0" smtClean="0">
                          <a:ln>
                            <a:noFill/>
                          </a:ln>
                          <a:solidFill>
                            <a:srgbClr val="253957"/>
                          </a:solidFill>
                          <a:effectLst/>
                          <a:uFillTx/>
                          <a:latin typeface="+mn-lt"/>
                          <a:ea typeface="+mn-ea"/>
                          <a:cs typeface="+mn-cs"/>
                          <a:sym typeface="Arial Narrow"/>
                        </a:rPr>
                        <a:t> </a:t>
                      </a:r>
                      <a:r>
                        <a:rPr kumimoji="0" lang="ru-RU" sz="2800" b="0" i="0" u="none" strike="noStrike" cap="none" spc="0" normalizeH="0" baseline="0" dirty="0">
                          <a:ln>
                            <a:noFill/>
                          </a:ln>
                          <a:solidFill>
                            <a:srgbClr val="253957"/>
                          </a:solidFill>
                          <a:effectLst/>
                          <a:uFillTx/>
                          <a:latin typeface="+mn-lt"/>
                          <a:ea typeface="+mn-ea"/>
                          <a:cs typeface="+mn-cs"/>
                          <a:sym typeface="Arial Narrow"/>
                        </a:rPr>
                        <a:t>и организации проектов</a:t>
                      </a:r>
                    </a:p>
                  </a:txBody>
                  <a:tcPr anchor="ctr"/>
                </a:tc>
                <a:tc>
                  <a:txBody>
                    <a:bodyPr/>
                    <a:lstStyle/>
                    <a:p>
                      <a:r>
                        <a:rPr lang="ru-RU" sz="3200" b="1" dirty="0" smtClean="0">
                          <a:solidFill>
                            <a:srgbClr val="C00000"/>
                          </a:solidFill>
                          <a:latin typeface="+mn-lt"/>
                        </a:rPr>
                        <a:t>78</a:t>
                      </a:r>
                      <a:endParaRPr lang="ru-RU" sz="3200" b="1" dirty="0">
                        <a:solidFill>
                          <a:srgbClr val="C00000"/>
                        </a:solidFill>
                        <a:latin typeface="+mn-lt"/>
                      </a:endParaRPr>
                    </a:p>
                  </a:txBody>
                  <a:tcPr anchor="ctr"/>
                </a:tc>
                <a:tc>
                  <a:txBody>
                    <a:bodyPr/>
                    <a:lstStyle/>
                    <a:p>
                      <a:pPr marL="457200" indent="-457200" algn="l">
                        <a:buFont typeface="Arial" panose="020B0604020202020204" pitchFamily="34" charset="0"/>
                        <a:buChar char="•"/>
                      </a:pPr>
                      <a:r>
                        <a:rPr lang="ru-RU" sz="2600" dirty="0">
                          <a:solidFill>
                            <a:srgbClr val="243857"/>
                          </a:solidFill>
                          <a:latin typeface="+mn-lt"/>
                        </a:rPr>
                        <a:t>Проведена консультация по вопросу создания студентами совместно с преподавателями книг в Школе дизайна, а также коммерциализации отобранных издательством произведений</a:t>
                      </a:r>
                    </a:p>
                  </a:txBody>
                  <a:tcPr/>
                </a:tc>
                <a:extLst>
                  <a:ext uri="{0D108BD9-81ED-4DB2-BD59-A6C34878D82A}">
                    <a16:rowId xmlns:a16="http://schemas.microsoft.com/office/drawing/2014/main" xmlns="" val="10001"/>
                  </a:ext>
                </a:extLst>
              </a:tr>
              <a:tr h="149993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ru-RU" sz="2800" b="0" i="0" u="none" strike="noStrike" cap="none" spc="0" normalizeH="0" baseline="0" dirty="0">
                          <a:ln>
                            <a:noFill/>
                          </a:ln>
                          <a:solidFill>
                            <a:srgbClr val="253957"/>
                          </a:solidFill>
                          <a:effectLst/>
                          <a:uFillTx/>
                          <a:latin typeface="+mn-lt"/>
                          <a:ea typeface="+mn-ea"/>
                          <a:cs typeface="+mn-cs"/>
                          <a:sym typeface="Helvetica Light"/>
                        </a:rPr>
                        <a:t>Оценка </a:t>
                      </a:r>
                      <a:r>
                        <a:rPr kumimoji="0" lang="ru-RU" sz="2800" b="1" i="0" u="none" strike="noStrike" cap="none" spc="0" normalizeH="0" baseline="0" dirty="0">
                          <a:ln>
                            <a:noFill/>
                          </a:ln>
                          <a:solidFill>
                            <a:srgbClr val="253957"/>
                          </a:solidFill>
                          <a:effectLst/>
                          <a:uFillTx/>
                          <a:latin typeface="+mn-lt"/>
                          <a:ea typeface="+mn-ea"/>
                          <a:cs typeface="+mn-cs"/>
                          <a:sym typeface="Helvetica Light"/>
                        </a:rPr>
                        <a:t>степени готовности </a:t>
                      </a:r>
                      <a:r>
                        <a:rPr kumimoji="0" lang="ru-RU" sz="2800" b="0" i="0" u="none" strike="noStrike" cap="none" spc="0" normalizeH="0" baseline="0" dirty="0">
                          <a:ln>
                            <a:noFill/>
                          </a:ln>
                          <a:solidFill>
                            <a:srgbClr val="253957"/>
                          </a:solidFill>
                          <a:effectLst/>
                          <a:uFillTx/>
                          <a:latin typeface="+mn-lt"/>
                          <a:ea typeface="+mn-ea"/>
                          <a:cs typeface="+mn-cs"/>
                          <a:sym typeface="Helvetica Light"/>
                        </a:rPr>
                        <a:t>РИД и исследовательских команд к участию в проектах по коммерциализации</a:t>
                      </a:r>
                    </a:p>
                  </a:txBody>
                  <a:tcPr anchor="ctr"/>
                </a:tc>
                <a:tc>
                  <a:txBody>
                    <a:bodyPr/>
                    <a:lstStyle/>
                    <a:p>
                      <a:r>
                        <a:rPr lang="ru-RU" sz="3200" dirty="0">
                          <a:solidFill>
                            <a:srgbClr val="243857"/>
                          </a:solidFill>
                          <a:latin typeface="+mn-lt"/>
                        </a:rPr>
                        <a:t>18</a:t>
                      </a:r>
                    </a:p>
                  </a:txBody>
                  <a:tcPr anchor="ctr"/>
                </a:tc>
                <a:tc>
                  <a:txBody>
                    <a:bodyPr/>
                    <a:lstStyle/>
                    <a:p>
                      <a:pPr marL="457200" indent="-457200" algn="l">
                        <a:buFont typeface="Arial" panose="020B0604020202020204" pitchFamily="34" charset="0"/>
                        <a:buChar char="•"/>
                      </a:pPr>
                      <a:r>
                        <a:rPr lang="ru-RU" sz="2600" dirty="0">
                          <a:solidFill>
                            <a:srgbClr val="243857"/>
                          </a:solidFill>
                          <a:latin typeface="+mn-lt"/>
                        </a:rPr>
                        <a:t>Проведена оценка коммерческой значимости РИД</a:t>
                      </a:r>
                      <a:r>
                        <a:rPr lang="ru-RU" sz="2600" baseline="0" dirty="0">
                          <a:solidFill>
                            <a:srgbClr val="243857"/>
                          </a:solidFill>
                          <a:latin typeface="+mn-lt"/>
                        </a:rPr>
                        <a:t> «Экспертно-аналитическая и консультационная информационная система расчета индекса </a:t>
                      </a:r>
                      <a:r>
                        <a:rPr lang="ru-RU" sz="2600" baseline="0" dirty="0" err="1">
                          <a:solidFill>
                            <a:srgbClr val="243857"/>
                          </a:solidFill>
                          <a:latin typeface="+mn-lt"/>
                        </a:rPr>
                        <a:t>сентимента</a:t>
                      </a:r>
                      <a:r>
                        <a:rPr lang="ru-RU" sz="2600" baseline="0" dirty="0">
                          <a:solidFill>
                            <a:srgbClr val="243857"/>
                          </a:solidFill>
                          <a:latin typeface="+mn-lt"/>
                        </a:rPr>
                        <a:t> для акций российского рынка и построения краткосрочных торговых стратегий на его базе»</a:t>
                      </a:r>
                      <a:endParaRPr lang="ru-RU" sz="2600" dirty="0">
                        <a:solidFill>
                          <a:srgbClr val="243857"/>
                        </a:solidFill>
                        <a:latin typeface="+mn-lt"/>
                      </a:endParaRPr>
                    </a:p>
                  </a:txBody>
                  <a:tcPr/>
                </a:tc>
                <a:extLst>
                  <a:ext uri="{0D108BD9-81ED-4DB2-BD59-A6C34878D82A}">
                    <a16:rowId xmlns:a16="http://schemas.microsoft.com/office/drawing/2014/main" xmlns="" val="10002"/>
                  </a:ext>
                </a:extLst>
              </a:tr>
              <a:tr h="183324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ru-RU" sz="2800" b="1" i="0" u="none" strike="noStrike" cap="none" spc="0" normalizeH="0" baseline="0" dirty="0">
                          <a:ln>
                            <a:noFill/>
                          </a:ln>
                          <a:solidFill>
                            <a:srgbClr val="253957"/>
                          </a:solidFill>
                          <a:effectLst/>
                          <a:uFillTx/>
                          <a:latin typeface="+mn-lt"/>
                          <a:ea typeface="+mn-ea"/>
                          <a:cs typeface="+mn-cs"/>
                          <a:sym typeface="Helvetica Light"/>
                        </a:rPr>
                        <a:t>Разработка стратегии </a:t>
                      </a:r>
                      <a:r>
                        <a:rPr kumimoji="0" lang="ru-RU" sz="2800" b="0" i="0" u="none" strike="noStrike" cap="none" spc="0" normalizeH="0" baseline="0" dirty="0">
                          <a:ln>
                            <a:noFill/>
                          </a:ln>
                          <a:solidFill>
                            <a:srgbClr val="253957"/>
                          </a:solidFill>
                          <a:effectLst/>
                          <a:uFillTx/>
                          <a:latin typeface="+mn-lt"/>
                          <a:ea typeface="+mn-ea"/>
                          <a:cs typeface="+mn-cs"/>
                          <a:sym typeface="Helvetica Light"/>
                        </a:rPr>
                        <a:t>коммерциализации РИД и планов по ее реализации</a:t>
                      </a:r>
                    </a:p>
                  </a:txBody>
                  <a:tcPr anchor="ctr"/>
                </a:tc>
                <a:tc>
                  <a:txBody>
                    <a:bodyPr/>
                    <a:lstStyle/>
                    <a:p>
                      <a:r>
                        <a:rPr lang="ru-RU" sz="3200" dirty="0">
                          <a:solidFill>
                            <a:srgbClr val="243857"/>
                          </a:solidFill>
                          <a:latin typeface="+mn-lt"/>
                        </a:rPr>
                        <a:t>4</a:t>
                      </a:r>
                    </a:p>
                  </a:txBody>
                  <a:tcPr anchor="ctr"/>
                </a:tc>
                <a:tc>
                  <a:txBody>
                    <a:bodyPr/>
                    <a:lstStyle/>
                    <a:p>
                      <a:pPr marL="457200" indent="-457200" algn="l">
                        <a:buFont typeface="Arial" panose="020B0604020202020204" pitchFamily="34" charset="0"/>
                        <a:buChar char="•"/>
                      </a:pPr>
                      <a:r>
                        <a:rPr lang="ru-RU" sz="2600" dirty="0">
                          <a:solidFill>
                            <a:srgbClr val="243857"/>
                          </a:solidFill>
                          <a:latin typeface="+mn-lt"/>
                        </a:rPr>
                        <a:t>Разработана комплексная стратегия</a:t>
                      </a:r>
                      <a:r>
                        <a:rPr lang="ru-RU" sz="2600" baseline="0" dirty="0">
                          <a:solidFill>
                            <a:srgbClr val="243857"/>
                          </a:solidFill>
                          <a:latin typeface="+mn-lt"/>
                        </a:rPr>
                        <a:t> коммерциализации продуктов Центра языка и мозга</a:t>
                      </a:r>
                    </a:p>
                    <a:p>
                      <a:pPr marL="457200" indent="-457200" algn="l">
                        <a:buFont typeface="Arial" panose="020B0604020202020204" pitchFamily="34" charset="0"/>
                        <a:buChar char="•"/>
                      </a:pPr>
                      <a:r>
                        <a:rPr lang="ru-RU" sz="2600" dirty="0">
                          <a:solidFill>
                            <a:srgbClr val="243857"/>
                          </a:solidFill>
                          <a:latin typeface="+mn-lt"/>
                        </a:rPr>
                        <a:t>Подобрана мера поддержки для реализации проекта по коммерциализации полезной модели «Устройство </a:t>
                      </a:r>
                      <a:r>
                        <a:rPr lang="ru-RU" sz="2600" dirty="0" err="1">
                          <a:solidFill>
                            <a:srgbClr val="243857"/>
                          </a:solidFill>
                          <a:latin typeface="+mn-lt"/>
                        </a:rPr>
                        <a:t>низколатентной</a:t>
                      </a:r>
                      <a:r>
                        <a:rPr lang="ru-RU" sz="2600" dirty="0">
                          <a:solidFill>
                            <a:srgbClr val="243857"/>
                          </a:solidFill>
                          <a:latin typeface="+mn-lt"/>
                        </a:rPr>
                        <a:t> </a:t>
                      </a:r>
                      <a:r>
                        <a:rPr lang="ru-RU" sz="2600" dirty="0" err="1">
                          <a:solidFill>
                            <a:srgbClr val="243857"/>
                          </a:solidFill>
                          <a:latin typeface="+mn-lt"/>
                        </a:rPr>
                        <a:t>нейрообратной</a:t>
                      </a:r>
                      <a:r>
                        <a:rPr lang="ru-RU" sz="2600" dirty="0">
                          <a:solidFill>
                            <a:srgbClr val="243857"/>
                          </a:solidFill>
                          <a:latin typeface="+mn-lt"/>
                        </a:rPr>
                        <a:t> связи»</a:t>
                      </a:r>
                    </a:p>
                  </a:txBody>
                  <a:tcPr/>
                </a:tc>
                <a:extLst>
                  <a:ext uri="{0D108BD9-81ED-4DB2-BD59-A6C34878D82A}">
                    <a16:rowId xmlns:a16="http://schemas.microsoft.com/office/drawing/2014/main" xmlns="" val="10003"/>
                  </a:ext>
                </a:extLst>
              </a:tr>
              <a:tr h="149993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ru-RU" sz="2800" b="1" i="0" u="none" strike="noStrike" cap="none" spc="0" normalizeH="0" baseline="0" dirty="0">
                          <a:ln>
                            <a:noFill/>
                          </a:ln>
                          <a:solidFill>
                            <a:srgbClr val="253957"/>
                          </a:solidFill>
                          <a:effectLst/>
                          <a:uFillTx/>
                          <a:latin typeface="+mn-lt"/>
                          <a:ea typeface="+mn-ea"/>
                          <a:cs typeface="+mn-cs"/>
                          <a:sym typeface="Helvetica Light"/>
                        </a:rPr>
                        <a:t>Поиск партнеров </a:t>
                      </a:r>
                      <a:r>
                        <a:rPr kumimoji="0" lang="ru-RU" sz="2800" b="0" i="0" u="none" strike="noStrike" cap="none" spc="0" normalizeH="0" baseline="0" dirty="0">
                          <a:ln>
                            <a:noFill/>
                          </a:ln>
                          <a:solidFill>
                            <a:srgbClr val="253957"/>
                          </a:solidFill>
                          <a:effectLst/>
                          <a:uFillTx/>
                          <a:latin typeface="+mn-lt"/>
                          <a:ea typeface="+mn-ea"/>
                          <a:cs typeface="+mn-cs"/>
                          <a:sym typeface="Helvetica Light"/>
                        </a:rPr>
                        <a:t>(индустриальные партнеры, компетенции) для реализации проектов по коммерциализации РИД</a:t>
                      </a:r>
                    </a:p>
                  </a:txBody>
                  <a:tcPr anchor="ctr"/>
                </a:tc>
                <a:tc>
                  <a:txBody>
                    <a:bodyPr/>
                    <a:lstStyle/>
                    <a:p>
                      <a:pPr marL="0" marR="0" indent="0" algn="ctr" defTabSz="821531" rtl="0" latinLnBrk="0">
                        <a:lnSpc>
                          <a:spcPct val="100000"/>
                        </a:lnSpc>
                        <a:spcBef>
                          <a:spcPts val="0"/>
                        </a:spcBef>
                        <a:spcAft>
                          <a:spcPts val="0"/>
                        </a:spcAft>
                        <a:buClrTx/>
                        <a:buSzTx/>
                        <a:buFontTx/>
                        <a:buNone/>
                        <a:tabLst/>
                      </a:pPr>
                      <a:r>
                        <a:rPr lang="ru-RU" sz="3200" b="0" i="0" u="none" strike="noStrike" cap="none" spc="0" baseline="0" dirty="0">
                          <a:ln>
                            <a:noFill/>
                          </a:ln>
                          <a:solidFill>
                            <a:srgbClr val="243857"/>
                          </a:solidFill>
                          <a:uFillTx/>
                          <a:latin typeface="+mn-lt"/>
                          <a:ea typeface="+mn-ea"/>
                          <a:cs typeface="+mn-cs"/>
                          <a:sym typeface="Helvetica Light"/>
                        </a:rPr>
                        <a:t>16</a:t>
                      </a:r>
                    </a:p>
                  </a:txBody>
                  <a:tcPr anchor="ctr"/>
                </a:tc>
                <a:tc>
                  <a:txBody>
                    <a:bodyPr/>
                    <a:lstStyle/>
                    <a:p>
                      <a:pPr marL="457200" indent="-457200" algn="l">
                        <a:buFont typeface="Arial" panose="020B0604020202020204" pitchFamily="34" charset="0"/>
                        <a:buChar char="•"/>
                      </a:pPr>
                      <a:r>
                        <a:rPr lang="ru-RU" sz="2600" dirty="0">
                          <a:solidFill>
                            <a:srgbClr val="243857"/>
                          </a:solidFill>
                          <a:latin typeface="+mn-lt"/>
                        </a:rPr>
                        <a:t>Найден индустриальный партнер и потенциальный заказчик</a:t>
                      </a:r>
                      <a:r>
                        <a:rPr lang="ru-RU" sz="2600" baseline="0" dirty="0">
                          <a:solidFill>
                            <a:srgbClr val="243857"/>
                          </a:solidFill>
                          <a:latin typeface="+mn-lt"/>
                        </a:rPr>
                        <a:t> для Международной лаборатории «</a:t>
                      </a:r>
                      <a:r>
                        <a:rPr lang="ru-RU" sz="2600" baseline="0" dirty="0" err="1">
                          <a:solidFill>
                            <a:srgbClr val="243857"/>
                          </a:solidFill>
                          <a:latin typeface="+mn-lt"/>
                        </a:rPr>
                        <a:t>Биоинформатики</a:t>
                      </a:r>
                      <a:r>
                        <a:rPr lang="ru-RU" sz="2600" baseline="0" dirty="0">
                          <a:solidFill>
                            <a:srgbClr val="243857"/>
                          </a:solidFill>
                          <a:latin typeface="+mn-lt"/>
                        </a:rPr>
                        <a:t>»</a:t>
                      </a:r>
                    </a:p>
                  </a:txBody>
                  <a:tcPr/>
                </a:tc>
                <a:extLst>
                  <a:ext uri="{0D108BD9-81ED-4DB2-BD59-A6C34878D82A}">
                    <a16:rowId xmlns:a16="http://schemas.microsoft.com/office/drawing/2014/main" xmlns="" val="10004"/>
                  </a:ext>
                </a:extLst>
              </a:tr>
              <a:tr h="149993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ru-RU" sz="2800" b="1" i="0" u="none" strike="noStrike" cap="none" spc="0" normalizeH="0" baseline="0" dirty="0">
                          <a:ln>
                            <a:noFill/>
                          </a:ln>
                          <a:solidFill>
                            <a:srgbClr val="253957"/>
                          </a:solidFill>
                          <a:effectLst/>
                          <a:uFillTx/>
                          <a:latin typeface="+mn-lt"/>
                          <a:ea typeface="+mn-ea"/>
                          <a:cs typeface="+mn-cs"/>
                          <a:sym typeface="Helvetica Light"/>
                        </a:rPr>
                        <a:t>Поиск специалистов</a:t>
                      </a:r>
                      <a:r>
                        <a:rPr kumimoji="0" lang="ru-RU" sz="2800" b="0" i="0" u="none" strike="noStrike" cap="none" spc="0" normalizeH="0" baseline="0" dirty="0">
                          <a:ln>
                            <a:noFill/>
                          </a:ln>
                          <a:solidFill>
                            <a:srgbClr val="253957"/>
                          </a:solidFill>
                          <a:effectLst/>
                          <a:uFillTx/>
                          <a:latin typeface="+mn-lt"/>
                          <a:ea typeface="+mn-ea"/>
                          <a:cs typeface="+mn-cs"/>
                          <a:sym typeface="Helvetica Light"/>
                        </a:rPr>
                        <a:t>, обладающих необходимыми компетенциями для реализации проектов по коммерциализации</a:t>
                      </a:r>
                    </a:p>
                  </a:txBody>
                  <a:tcPr anchor="ctr"/>
                </a:tc>
                <a:tc>
                  <a:txBody>
                    <a:bodyPr/>
                    <a:lstStyle/>
                    <a:p>
                      <a:r>
                        <a:rPr lang="ru-RU" sz="3200" dirty="0">
                          <a:solidFill>
                            <a:srgbClr val="243857"/>
                          </a:solidFill>
                          <a:latin typeface="+mn-lt"/>
                        </a:rPr>
                        <a:t>4</a:t>
                      </a:r>
                    </a:p>
                  </a:txBody>
                  <a:tcPr anchor="ctr"/>
                </a:tc>
                <a:tc>
                  <a:txBody>
                    <a:bodyPr/>
                    <a:lstStyle/>
                    <a:p>
                      <a:pPr marL="457200" indent="-457200" algn="l">
                        <a:buFont typeface="Arial" panose="020B0604020202020204" pitchFamily="34" charset="0"/>
                        <a:buChar char="•"/>
                      </a:pPr>
                      <a:r>
                        <a:rPr lang="ru-RU" sz="2600" dirty="0">
                          <a:solidFill>
                            <a:srgbClr val="243857"/>
                          </a:solidFill>
                          <a:latin typeface="+mn-lt"/>
                        </a:rPr>
                        <a:t>Найден руководитель</a:t>
                      </a:r>
                      <a:r>
                        <a:rPr lang="ru-RU" sz="2600" baseline="0" dirty="0">
                          <a:solidFill>
                            <a:srgbClr val="243857"/>
                          </a:solidFill>
                          <a:latin typeface="+mn-lt"/>
                        </a:rPr>
                        <a:t> разработки для проекта «Создание и коммерциализация платформы Индекс этичности бизнеса»</a:t>
                      </a:r>
                      <a:endParaRPr lang="ru-RU" sz="2600" dirty="0">
                        <a:solidFill>
                          <a:srgbClr val="243857"/>
                        </a:solidFill>
                        <a:latin typeface="+mn-lt"/>
                      </a:endParaRPr>
                    </a:p>
                  </a:txBody>
                  <a:tcPr/>
                </a:tc>
                <a:extLst>
                  <a:ext uri="{0D108BD9-81ED-4DB2-BD59-A6C34878D82A}">
                    <a16:rowId xmlns:a16="http://schemas.microsoft.com/office/drawing/2014/main" xmlns="" val="10005"/>
                  </a:ext>
                </a:extLst>
              </a:tr>
              <a:tr h="139993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ru-RU" sz="2800" b="1" i="0" u="none" strike="noStrike" cap="none" spc="0" normalizeH="0" baseline="0" dirty="0">
                          <a:ln>
                            <a:noFill/>
                          </a:ln>
                          <a:solidFill>
                            <a:srgbClr val="253957"/>
                          </a:solidFill>
                          <a:effectLst/>
                          <a:uFillTx/>
                          <a:latin typeface="+mn-lt"/>
                          <a:ea typeface="+mn-ea"/>
                          <a:cs typeface="+mn-cs"/>
                          <a:sym typeface="Helvetica Light"/>
                        </a:rPr>
                        <a:t>Подготовка и сопровождение проектов </a:t>
                      </a:r>
                      <a:r>
                        <a:rPr kumimoji="0" lang="ru-RU" sz="2800" b="0" i="0" u="none" strike="noStrike" cap="none" spc="0" normalizeH="0" baseline="0" dirty="0">
                          <a:ln>
                            <a:noFill/>
                          </a:ln>
                          <a:solidFill>
                            <a:srgbClr val="253957"/>
                          </a:solidFill>
                          <a:effectLst/>
                          <a:uFillTx/>
                          <a:latin typeface="+mn-lt"/>
                          <a:ea typeface="+mn-ea"/>
                          <a:cs typeface="+mn-cs"/>
                          <a:sym typeface="Helvetica Light"/>
                        </a:rPr>
                        <a:t>по коммерциализации</a:t>
                      </a:r>
                    </a:p>
                  </a:txBody>
                  <a:tcPr anchor="ctr"/>
                </a:tc>
                <a:tc>
                  <a:txBody>
                    <a:bodyPr/>
                    <a:lstStyle/>
                    <a:p>
                      <a:pPr marL="0" marR="0" indent="0" algn="ctr" defTabSz="821531" rtl="0" latinLnBrk="0">
                        <a:lnSpc>
                          <a:spcPct val="100000"/>
                        </a:lnSpc>
                        <a:spcBef>
                          <a:spcPts val="0"/>
                        </a:spcBef>
                        <a:spcAft>
                          <a:spcPts val="0"/>
                        </a:spcAft>
                        <a:buClrTx/>
                        <a:buSzTx/>
                        <a:buFontTx/>
                        <a:buNone/>
                        <a:tabLst/>
                      </a:pPr>
                      <a:r>
                        <a:rPr lang="ru-RU" sz="3200" b="1" i="0" u="none" strike="noStrike" cap="none" spc="0" baseline="0" dirty="0" smtClean="0">
                          <a:ln>
                            <a:noFill/>
                          </a:ln>
                          <a:solidFill>
                            <a:srgbClr val="C00000"/>
                          </a:solidFill>
                          <a:uFillTx/>
                          <a:latin typeface="+mn-lt"/>
                          <a:ea typeface="+mn-ea"/>
                          <a:cs typeface="+mn-cs"/>
                          <a:sym typeface="Helvetica Light"/>
                        </a:rPr>
                        <a:t>24</a:t>
                      </a:r>
                      <a:endParaRPr lang="ru-RU" sz="3200" b="1" i="0" u="none" strike="noStrike" cap="none" spc="0" baseline="0" dirty="0">
                        <a:ln>
                          <a:noFill/>
                        </a:ln>
                        <a:solidFill>
                          <a:srgbClr val="C00000"/>
                        </a:solidFill>
                        <a:uFillTx/>
                        <a:latin typeface="+mn-lt"/>
                        <a:ea typeface="+mn-ea"/>
                        <a:cs typeface="+mn-cs"/>
                        <a:sym typeface="Helvetica Light"/>
                      </a:endParaRPr>
                    </a:p>
                  </a:txBody>
                  <a:tcPr anchor="ctr"/>
                </a:tc>
                <a:tc>
                  <a:txBody>
                    <a:bodyPr/>
                    <a:lstStyle/>
                    <a:p>
                      <a:pPr marL="457200" indent="-457200" algn="l">
                        <a:buFont typeface="Arial" panose="020B0604020202020204" pitchFamily="34" charset="0"/>
                        <a:buChar char="•"/>
                      </a:pPr>
                      <a:r>
                        <a:rPr lang="ru-RU" sz="2600" dirty="0">
                          <a:solidFill>
                            <a:srgbClr val="243857"/>
                          </a:solidFill>
                          <a:latin typeface="+mn-lt"/>
                        </a:rPr>
                        <a:t>Подготовлен пакет документов для коммерциализации создаваемого ПО (тест Рея) Центра языка и мозга НИУ ВШЭ</a:t>
                      </a:r>
                    </a:p>
                    <a:p>
                      <a:pPr marL="457200" indent="-457200" algn="l">
                        <a:buFont typeface="Arial" panose="020B0604020202020204" pitchFamily="34" charset="0"/>
                        <a:buChar char="•"/>
                      </a:pPr>
                      <a:r>
                        <a:rPr lang="ru-RU" sz="2600" dirty="0" smtClean="0">
                          <a:solidFill>
                            <a:srgbClr val="243857"/>
                          </a:solidFill>
                          <a:latin typeface="+mn-lt"/>
                        </a:rPr>
                        <a:t>Сопровождение переговоров </a:t>
                      </a:r>
                      <a:r>
                        <a:rPr lang="ru-RU" sz="2600" dirty="0">
                          <a:solidFill>
                            <a:srgbClr val="243857"/>
                          </a:solidFill>
                          <a:latin typeface="+mn-lt"/>
                        </a:rPr>
                        <a:t>с «Ростсельмаш» (9 технологических задач)</a:t>
                      </a:r>
                    </a:p>
                  </a:txBody>
                  <a:tcPr/>
                </a:tc>
                <a:extLst>
                  <a:ext uri="{0D108BD9-81ED-4DB2-BD59-A6C34878D82A}">
                    <a16:rowId xmlns:a16="http://schemas.microsoft.com/office/drawing/2014/main" xmlns="" val="10006"/>
                  </a:ext>
                </a:extLst>
              </a:tr>
            </a:tbl>
          </a:graphicData>
        </a:graphic>
      </p:graphicFrame>
    </p:spTree>
    <p:extLst>
      <p:ext uri="{BB962C8B-B14F-4D97-AF65-F5344CB8AC3E}">
        <p14:creationId xmlns:p14="http://schemas.microsoft.com/office/powerpoint/2010/main" val="3150436185"/>
      </p:ext>
    </p:extLst>
  </p:cSld>
  <p:clrMapOvr>
    <a:masterClrMapping/>
  </p:clrMapOvr>
  <p:transition spd="med"/>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Линия"/>
          <p:cNvSpPr/>
          <p:nvPr/>
        </p:nvSpPr>
        <p:spPr>
          <a:xfrm>
            <a:off x="1226606" y="2643366"/>
            <a:ext cx="22370469" cy="0"/>
          </a:xfrm>
          <a:prstGeom prst="line">
            <a:avLst/>
          </a:prstGeom>
          <a:ln w="12700">
            <a:solidFill>
              <a:srgbClr val="253957"/>
            </a:solidFill>
            <a:miter lim="400000"/>
          </a:ln>
        </p:spPr>
        <p:txBody>
          <a:bodyPr lIns="71437" tIns="71437" rIns="71437" bIns="71437" anchor="ctr"/>
          <a:lstStyle/>
          <a:p>
            <a:pPr>
              <a:defRPr sz="3200"/>
            </a:pPr>
            <a:endParaRPr/>
          </a:p>
        </p:txBody>
      </p:sp>
      <p:sp>
        <p:nvSpPr>
          <p:cNvPr id="59" name="Очень крутой заголовок…"/>
          <p:cNvSpPr txBox="1"/>
          <p:nvPr/>
        </p:nvSpPr>
        <p:spPr>
          <a:xfrm>
            <a:off x="1134614" y="708517"/>
            <a:ext cx="21602400" cy="1296144"/>
          </a:xfrm>
          <a:prstGeom prst="rect">
            <a:avLst/>
          </a:prstGeom>
          <a:ln w="12700">
            <a:miter lim="400000"/>
          </a:ln>
          <a:extLst>
            <a:ext uri="{C572A759-6A51-4108-AA02-DFA0A04FC94B}">
              <ma14:wrappingTextBoxFlag xmlns:ma14="http://schemas.microsoft.com/office/mac/drawingml/2011/main" xmlns="" val="1"/>
            </a:ext>
          </a:extLst>
        </p:spPr>
        <p:txBody>
          <a:bodyPr lIns="71437" tIns="71437" rIns="71437" bIns="71437"/>
          <a:lstStyle/>
          <a:p>
            <a:pPr algn="l">
              <a:defRPr sz="7000" b="1" cap="all">
                <a:solidFill>
                  <a:srgbClr val="253957"/>
                </a:solidFill>
                <a:latin typeface="+mn-lt"/>
                <a:ea typeface="+mn-ea"/>
                <a:cs typeface="+mn-cs"/>
                <a:sym typeface="Arial Narrow"/>
              </a:defRPr>
            </a:pPr>
            <a:r>
              <a:rPr lang="ru-RU" sz="6000" b="1" cap="all" dirty="0" smtClean="0">
                <a:solidFill>
                  <a:srgbClr val="243857"/>
                </a:solidFill>
                <a:sym typeface="Arial Narrow"/>
              </a:rPr>
              <a:t>Финансовые </a:t>
            </a:r>
            <a:r>
              <a:rPr lang="ru-RU" sz="6000" b="1" cap="all" dirty="0">
                <a:solidFill>
                  <a:srgbClr val="243857"/>
                </a:solidFill>
                <a:sym typeface="Arial Narrow"/>
              </a:rPr>
              <a:t>меры поддержки проектов по коммерциализации</a:t>
            </a:r>
            <a:endParaRPr sz="6000" dirty="0"/>
          </a:p>
        </p:txBody>
      </p:sp>
      <p:pic>
        <p:nvPicPr>
          <p:cNvPr id="63" name="Изображение" descr="Изображение"/>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21868883" y="330138"/>
            <a:ext cx="1728192" cy="1728192"/>
          </a:xfrm>
          <a:prstGeom prst="rect">
            <a:avLst/>
          </a:prstGeom>
          <a:ln w="12700">
            <a:miter lim="400000"/>
          </a:ln>
        </p:spPr>
      </p:pic>
      <p:sp>
        <p:nvSpPr>
          <p:cNvPr id="2" name="Номер слайда 1"/>
          <p:cNvSpPr>
            <a:spLocks noGrp="1"/>
          </p:cNvSpPr>
          <p:nvPr>
            <p:ph type="sldNum" sz="quarter" idx="2"/>
          </p:nvPr>
        </p:nvSpPr>
        <p:spPr/>
        <p:txBody>
          <a:bodyPr/>
          <a:lstStyle/>
          <a:p>
            <a:fld id="{86CB4B4D-7CA3-9044-876B-883B54F8677D}" type="slidenum">
              <a:rPr lang="ru-RU" smtClean="0"/>
              <a:t>19</a:t>
            </a:fld>
            <a:endParaRPr lang="ru-RU"/>
          </a:p>
        </p:txBody>
      </p:sp>
      <p:sp>
        <p:nvSpPr>
          <p:cNvPr id="4" name="Прямоугольник 3"/>
          <p:cNvSpPr/>
          <p:nvPr/>
        </p:nvSpPr>
        <p:spPr>
          <a:xfrm>
            <a:off x="1226605" y="3257600"/>
            <a:ext cx="22370470" cy="7201972"/>
          </a:xfrm>
          <a:prstGeom prst="rect">
            <a:avLst/>
          </a:prstGeom>
        </p:spPr>
        <p:txBody>
          <a:bodyPr wrap="square">
            <a:spAutoFit/>
          </a:bodyPr>
          <a:lstStyle/>
          <a:p>
            <a:pPr marL="857250" indent="-857250" algn="l">
              <a:buFont typeface="Arial" panose="020B0604020202020204" pitchFamily="34" charset="0"/>
              <a:buChar char="•"/>
            </a:pPr>
            <a:r>
              <a:rPr lang="ru-RU" sz="6600" dirty="0" smtClean="0">
                <a:solidFill>
                  <a:srgbClr val="243857"/>
                </a:solidFill>
                <a:latin typeface="+mn-lt"/>
              </a:rPr>
              <a:t>Проведение конкурсов </a:t>
            </a:r>
            <a:r>
              <a:rPr lang="ru-RU" sz="6600" dirty="0">
                <a:solidFill>
                  <a:srgbClr val="243857"/>
                </a:solidFill>
                <a:latin typeface="+mn-lt"/>
              </a:rPr>
              <a:t>по поддержке проектов по коммерциализации </a:t>
            </a:r>
            <a:r>
              <a:rPr lang="ru-RU" sz="6600" dirty="0" smtClean="0">
                <a:solidFill>
                  <a:srgbClr val="243857"/>
                </a:solidFill>
                <a:latin typeface="+mn-lt"/>
              </a:rPr>
              <a:t>в </a:t>
            </a:r>
            <a:r>
              <a:rPr lang="ru-RU" sz="6600" dirty="0">
                <a:solidFill>
                  <a:srgbClr val="243857"/>
                </a:solidFill>
                <a:latin typeface="+mn-lt"/>
              </a:rPr>
              <a:t>рамках стратегических проектов программы </a:t>
            </a:r>
            <a:r>
              <a:rPr lang="ru-RU" sz="6600" dirty="0" smtClean="0">
                <a:solidFill>
                  <a:srgbClr val="243857"/>
                </a:solidFill>
                <a:latin typeface="+mn-lt"/>
              </a:rPr>
              <a:t>Приоритет-2030 (пилотный конкурс в рамках СП4)</a:t>
            </a:r>
            <a:endParaRPr lang="ru-RU" sz="6600" dirty="0">
              <a:solidFill>
                <a:srgbClr val="243857"/>
              </a:solidFill>
              <a:latin typeface="+mn-lt"/>
            </a:endParaRPr>
          </a:p>
          <a:p>
            <a:pPr marL="857250" indent="-857250" algn="l">
              <a:buFont typeface="Arial" panose="020B0604020202020204" pitchFamily="34" charset="0"/>
              <a:buChar char="•"/>
            </a:pPr>
            <a:endParaRPr lang="ru-RU" sz="6600" dirty="0">
              <a:solidFill>
                <a:srgbClr val="243857"/>
              </a:solidFill>
              <a:latin typeface="+mn-lt"/>
            </a:endParaRPr>
          </a:p>
          <a:p>
            <a:pPr marL="857250" indent="-857250" algn="l">
              <a:buFont typeface="Arial" panose="020B0604020202020204" pitchFamily="34" charset="0"/>
              <a:buChar char="•"/>
            </a:pPr>
            <a:r>
              <a:rPr lang="ru-RU" sz="6600" dirty="0" smtClean="0">
                <a:solidFill>
                  <a:srgbClr val="243857"/>
                </a:solidFill>
                <a:latin typeface="+mn-lt"/>
              </a:rPr>
              <a:t>Запуск* </a:t>
            </a:r>
            <a:r>
              <a:rPr lang="ru-RU" sz="6600" dirty="0">
                <a:solidFill>
                  <a:srgbClr val="243857"/>
                </a:solidFill>
                <a:latin typeface="+mn-lt"/>
              </a:rPr>
              <a:t>механизма поддержки </a:t>
            </a:r>
            <a:r>
              <a:rPr lang="ru-RU" sz="6600" dirty="0" smtClean="0">
                <a:solidFill>
                  <a:srgbClr val="243857"/>
                </a:solidFill>
                <a:latin typeface="+mn-lt"/>
              </a:rPr>
              <a:t>проектов </a:t>
            </a:r>
            <a:r>
              <a:rPr lang="ru-RU" sz="6600" dirty="0">
                <a:solidFill>
                  <a:srgbClr val="243857"/>
                </a:solidFill>
                <a:latin typeface="+mn-lt"/>
              </a:rPr>
              <a:t>по коммерциализации результатов исследований и разработок НИУ </a:t>
            </a:r>
            <a:r>
              <a:rPr lang="ru-RU" sz="6600" dirty="0" smtClean="0">
                <a:solidFill>
                  <a:srgbClr val="243857"/>
                </a:solidFill>
                <a:latin typeface="+mn-lt"/>
              </a:rPr>
              <a:t>ВШЭ </a:t>
            </a:r>
            <a:br>
              <a:rPr lang="ru-RU" sz="6600" dirty="0" smtClean="0">
                <a:solidFill>
                  <a:srgbClr val="243857"/>
                </a:solidFill>
                <a:latin typeface="+mn-lt"/>
              </a:rPr>
            </a:br>
            <a:r>
              <a:rPr lang="ru-RU" sz="6600" dirty="0" smtClean="0">
                <a:solidFill>
                  <a:srgbClr val="243857"/>
                </a:solidFill>
                <a:latin typeface="+mn-lt"/>
              </a:rPr>
              <a:t>(в </a:t>
            </a:r>
            <a:r>
              <a:rPr lang="ru-RU" sz="6600" dirty="0">
                <a:solidFill>
                  <a:srgbClr val="243857"/>
                </a:solidFill>
                <a:latin typeface="+mn-lt"/>
              </a:rPr>
              <a:t>формате </a:t>
            </a:r>
            <a:r>
              <a:rPr lang="ru-RU" sz="6600" dirty="0" smtClean="0">
                <a:solidFill>
                  <a:srgbClr val="243857"/>
                </a:solidFill>
                <a:latin typeface="+mn-lt"/>
              </a:rPr>
              <a:t>открытого </a:t>
            </a:r>
            <a:r>
              <a:rPr lang="ru-RU" sz="6600" dirty="0">
                <a:solidFill>
                  <a:srgbClr val="243857"/>
                </a:solidFill>
                <a:latin typeface="+mn-lt"/>
              </a:rPr>
              <a:t>конкурса) </a:t>
            </a:r>
          </a:p>
        </p:txBody>
      </p:sp>
    </p:spTree>
    <p:extLst>
      <p:ext uri="{BB962C8B-B14F-4D97-AF65-F5344CB8AC3E}">
        <p14:creationId xmlns:p14="http://schemas.microsoft.com/office/powerpoint/2010/main" val="1492291508"/>
      </p:ext>
    </p:extLst>
  </p:cSld>
  <p:clrMapOvr>
    <a:masterClrMapping/>
  </p:clrMapOvr>
  <p:transition spd="med"/>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Линия"/>
          <p:cNvSpPr/>
          <p:nvPr/>
        </p:nvSpPr>
        <p:spPr>
          <a:xfrm>
            <a:off x="1226606" y="2643366"/>
            <a:ext cx="22370469" cy="0"/>
          </a:xfrm>
          <a:prstGeom prst="line">
            <a:avLst/>
          </a:prstGeom>
          <a:ln w="12700">
            <a:solidFill>
              <a:srgbClr val="253957"/>
            </a:solidFill>
            <a:miter lim="400000"/>
          </a:ln>
        </p:spPr>
        <p:txBody>
          <a:bodyPr lIns="71437" tIns="71437" rIns="71437" bIns="71437" anchor="ctr"/>
          <a:lstStyle/>
          <a:p>
            <a:pPr>
              <a:defRPr sz="3200"/>
            </a:pPr>
            <a:endParaRPr/>
          </a:p>
        </p:txBody>
      </p:sp>
      <p:sp>
        <p:nvSpPr>
          <p:cNvPr id="59" name="Очень крутой заголовок…"/>
          <p:cNvSpPr txBox="1"/>
          <p:nvPr/>
        </p:nvSpPr>
        <p:spPr>
          <a:xfrm>
            <a:off x="1134614" y="708517"/>
            <a:ext cx="21602400" cy="1296144"/>
          </a:xfrm>
          <a:prstGeom prst="rect">
            <a:avLst/>
          </a:prstGeom>
          <a:ln w="12700">
            <a:miter lim="400000"/>
          </a:ln>
          <a:extLst>
            <a:ext uri="{C572A759-6A51-4108-AA02-DFA0A04FC94B}">
              <ma14:wrappingTextBoxFlag xmlns="" xmlns:ma14="http://schemas.microsoft.com/office/mac/drawingml/2011/main" val="1"/>
            </a:ext>
          </a:extLst>
        </p:spPr>
        <p:txBody>
          <a:bodyPr lIns="71437" tIns="71437" rIns="71437" bIns="71437"/>
          <a:lstStyle/>
          <a:p>
            <a:pPr algn="l">
              <a:defRPr sz="7000" b="1" cap="all">
                <a:solidFill>
                  <a:srgbClr val="253957"/>
                </a:solidFill>
                <a:latin typeface="+mn-lt"/>
                <a:ea typeface="+mn-ea"/>
                <a:cs typeface="+mn-cs"/>
                <a:sym typeface="Arial Narrow"/>
              </a:defRPr>
            </a:pPr>
            <a:r>
              <a:rPr lang="ru-RU" sz="6000" dirty="0" smtClean="0"/>
              <a:t>содержание презентации</a:t>
            </a:r>
            <a:endParaRPr sz="6000" dirty="0"/>
          </a:p>
        </p:txBody>
      </p:sp>
      <p:pic>
        <p:nvPicPr>
          <p:cNvPr id="63" name="Изображение" descr="Изображение"/>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21868883" y="330138"/>
            <a:ext cx="1728192" cy="1728192"/>
          </a:xfrm>
          <a:prstGeom prst="rect">
            <a:avLst/>
          </a:prstGeom>
          <a:ln w="12700">
            <a:miter lim="400000"/>
          </a:ln>
        </p:spPr>
      </p:pic>
      <p:sp>
        <p:nvSpPr>
          <p:cNvPr id="6" name="Заголовок основного текста"/>
          <p:cNvSpPr txBox="1"/>
          <p:nvPr/>
        </p:nvSpPr>
        <p:spPr>
          <a:xfrm>
            <a:off x="12411840" y="2897560"/>
            <a:ext cx="10965394" cy="9793088"/>
          </a:xfrm>
          <a:prstGeom prst="rect">
            <a:avLst/>
          </a:prstGeom>
          <a:solidFill>
            <a:schemeClr val="bg1"/>
          </a:solidFill>
          <a:ln w="12700">
            <a:miter lim="400000"/>
          </a:ln>
          <a:extLst>
            <a:ext uri="{C572A759-6A51-4108-AA02-DFA0A04FC94B}">
              <ma14:wrappingTextBoxFlag xmlns="" xmlns:ma14="http://schemas.microsoft.com/office/mac/drawingml/2011/main" val="1"/>
            </a:ext>
          </a:extLst>
        </p:spPr>
        <p:txBody>
          <a:bodyPr lIns="71437" tIns="71437" rIns="71437" bIns="71437" anchor="t"/>
          <a:lstStyle>
            <a:lvl1pPr algn="l">
              <a:defRPr sz="4200" b="1">
                <a:solidFill>
                  <a:srgbClr val="253957"/>
                </a:solidFill>
                <a:latin typeface="+mn-lt"/>
                <a:ea typeface="+mn-ea"/>
                <a:cs typeface="+mn-cs"/>
                <a:sym typeface="Arial Narrow"/>
              </a:defRPr>
            </a:lvl1pPr>
          </a:lstStyle>
          <a:p>
            <a:endParaRPr lang="ru-RU" sz="3200" dirty="0">
              <a:solidFill>
                <a:srgbClr val="C00000"/>
              </a:solidFill>
            </a:endParaRPr>
          </a:p>
        </p:txBody>
      </p:sp>
      <p:sp>
        <p:nvSpPr>
          <p:cNvPr id="2" name="Номер слайда 1"/>
          <p:cNvSpPr>
            <a:spLocks noGrp="1"/>
          </p:cNvSpPr>
          <p:nvPr>
            <p:ph type="sldNum" sz="quarter" idx="2"/>
          </p:nvPr>
        </p:nvSpPr>
        <p:spPr/>
        <p:txBody>
          <a:bodyPr/>
          <a:lstStyle/>
          <a:p>
            <a:fld id="{86CB4B4D-7CA3-9044-876B-883B54F8677D}" type="slidenum">
              <a:rPr lang="ru-RU" smtClean="0"/>
              <a:t>2</a:t>
            </a:fld>
            <a:endParaRPr lang="ru-RU"/>
          </a:p>
        </p:txBody>
      </p:sp>
      <p:sp>
        <p:nvSpPr>
          <p:cNvPr id="4" name="Прямоугольник 3"/>
          <p:cNvSpPr/>
          <p:nvPr/>
        </p:nvSpPr>
        <p:spPr>
          <a:xfrm>
            <a:off x="1226605" y="3257600"/>
            <a:ext cx="22370469" cy="7848302"/>
          </a:xfrm>
          <a:prstGeom prst="rect">
            <a:avLst/>
          </a:prstGeom>
        </p:spPr>
        <p:txBody>
          <a:bodyPr wrap="square">
            <a:spAutoFit/>
          </a:bodyPr>
          <a:lstStyle/>
          <a:p>
            <a:pPr algn="l"/>
            <a:r>
              <a:rPr lang="ru-RU" sz="7200" dirty="0" smtClean="0">
                <a:ln w="10160">
                  <a:solidFill>
                    <a:schemeClr val="accent1"/>
                  </a:solidFill>
                  <a:prstDash val="solid"/>
                </a:ln>
                <a:solidFill>
                  <a:srgbClr val="FFFFFF"/>
                </a:solidFill>
                <a:effectLst>
                  <a:outerShdw blurRad="38100" dist="32000" dir="5400000" algn="tl">
                    <a:srgbClr val="000000">
                      <a:alpha val="30000"/>
                    </a:srgbClr>
                  </a:outerShdw>
                </a:effectLst>
                <a:latin typeface="+mn-lt"/>
              </a:rPr>
              <a:t>7</a:t>
            </a:r>
            <a:r>
              <a:rPr lang="ru-RU" sz="4000" dirty="0" smtClean="0">
                <a:solidFill>
                  <a:srgbClr val="243857"/>
                </a:solidFill>
                <a:latin typeface="+mn-lt"/>
              </a:rPr>
              <a:t> основных вопросов про </a:t>
            </a:r>
            <a:r>
              <a:rPr lang="ru-RU" sz="4000" dirty="0">
                <a:solidFill>
                  <a:srgbClr val="243857"/>
                </a:solidFill>
                <a:latin typeface="+mn-lt"/>
              </a:rPr>
              <a:t>коммерциализацию в Вышке (зачем? </a:t>
            </a:r>
            <a:r>
              <a:rPr lang="ru-RU" sz="4000" dirty="0" smtClean="0">
                <a:solidFill>
                  <a:srgbClr val="243857"/>
                </a:solidFill>
                <a:latin typeface="+mn-lt"/>
              </a:rPr>
              <a:t>что? какие? как? кто? </a:t>
            </a:r>
            <a:r>
              <a:rPr lang="ru-RU" sz="4000" dirty="0">
                <a:solidFill>
                  <a:srgbClr val="243857"/>
                </a:solidFill>
                <a:latin typeface="+mn-lt"/>
              </a:rPr>
              <a:t>сколько? кому?)</a:t>
            </a:r>
          </a:p>
          <a:p>
            <a:pPr algn="l"/>
            <a:r>
              <a:rPr lang="ru-RU" sz="7200" dirty="0">
                <a:ln w="10160">
                  <a:solidFill>
                    <a:schemeClr val="accent1"/>
                  </a:solidFill>
                  <a:prstDash val="solid"/>
                </a:ln>
                <a:solidFill>
                  <a:srgbClr val="FFFFFF"/>
                </a:solidFill>
                <a:effectLst>
                  <a:outerShdw blurRad="38100" dist="32000" dir="5400000" algn="tl">
                    <a:srgbClr val="000000">
                      <a:alpha val="30000"/>
                    </a:srgbClr>
                  </a:outerShdw>
                </a:effectLst>
                <a:latin typeface="+mn-lt"/>
              </a:rPr>
              <a:t>6</a:t>
            </a:r>
            <a:r>
              <a:rPr lang="ru-RU" sz="4000" dirty="0" smtClean="0">
                <a:solidFill>
                  <a:srgbClr val="243857"/>
                </a:solidFill>
                <a:latin typeface="+mn-lt"/>
              </a:rPr>
              <a:t> измерений готовности проекта к коммерциализации</a:t>
            </a:r>
          </a:p>
          <a:p>
            <a:pPr algn="l"/>
            <a:r>
              <a:rPr lang="ru-RU" sz="7200" dirty="0">
                <a:ln w="10160">
                  <a:solidFill>
                    <a:schemeClr val="accent1"/>
                  </a:solidFill>
                  <a:prstDash val="solid"/>
                </a:ln>
                <a:solidFill>
                  <a:srgbClr val="FFFFFF"/>
                </a:solidFill>
                <a:effectLst>
                  <a:outerShdw blurRad="38100" dist="32000" dir="5400000" algn="tl">
                    <a:srgbClr val="000000">
                      <a:alpha val="30000"/>
                    </a:srgbClr>
                  </a:outerShdw>
                </a:effectLst>
                <a:latin typeface="+mn-lt"/>
              </a:rPr>
              <a:t>5</a:t>
            </a:r>
            <a:r>
              <a:rPr lang="ru-RU" sz="4000" dirty="0" smtClean="0">
                <a:solidFill>
                  <a:srgbClr val="243857"/>
                </a:solidFill>
                <a:latin typeface="+mn-lt"/>
              </a:rPr>
              <a:t> шагов к проекту по коммерциализации в Вышке</a:t>
            </a:r>
          </a:p>
          <a:p>
            <a:pPr algn="l"/>
            <a:r>
              <a:rPr lang="ru-RU" sz="7200" dirty="0">
                <a:ln w="10160">
                  <a:solidFill>
                    <a:schemeClr val="accent1"/>
                  </a:solidFill>
                  <a:prstDash val="solid"/>
                </a:ln>
                <a:solidFill>
                  <a:srgbClr val="FFFFFF"/>
                </a:solidFill>
                <a:effectLst>
                  <a:outerShdw blurRad="38100" dist="32000" dir="5400000" algn="tl">
                    <a:srgbClr val="000000">
                      <a:alpha val="30000"/>
                    </a:srgbClr>
                  </a:outerShdw>
                </a:effectLst>
                <a:latin typeface="+mn-lt"/>
              </a:rPr>
              <a:t>4</a:t>
            </a:r>
            <a:r>
              <a:rPr lang="ru-RU" sz="4000" dirty="0" smtClean="0">
                <a:solidFill>
                  <a:srgbClr val="243857"/>
                </a:solidFill>
                <a:latin typeface="+mn-lt"/>
              </a:rPr>
              <a:t> типа проектов по коммерциализации</a:t>
            </a:r>
          </a:p>
          <a:p>
            <a:pPr algn="l"/>
            <a:r>
              <a:rPr lang="ru-RU" sz="7200" dirty="0">
                <a:ln w="10160">
                  <a:solidFill>
                    <a:schemeClr val="accent1"/>
                  </a:solidFill>
                  <a:prstDash val="solid"/>
                </a:ln>
                <a:solidFill>
                  <a:srgbClr val="FFFFFF"/>
                </a:solidFill>
                <a:effectLst>
                  <a:outerShdw blurRad="38100" dist="32000" dir="5400000" algn="tl">
                    <a:srgbClr val="000000">
                      <a:alpha val="30000"/>
                    </a:srgbClr>
                  </a:outerShdw>
                </a:effectLst>
                <a:latin typeface="+mn-lt"/>
              </a:rPr>
              <a:t>3</a:t>
            </a:r>
            <a:r>
              <a:rPr lang="ru-RU" sz="4000" dirty="0" smtClean="0">
                <a:solidFill>
                  <a:srgbClr val="243857"/>
                </a:solidFill>
                <a:latin typeface="+mn-lt"/>
              </a:rPr>
              <a:t> группы мер поддержки проектов по коммерциализации</a:t>
            </a:r>
          </a:p>
          <a:p>
            <a:pPr algn="l"/>
            <a:r>
              <a:rPr lang="ru-RU" sz="7200" dirty="0">
                <a:ln w="10160">
                  <a:solidFill>
                    <a:schemeClr val="accent1"/>
                  </a:solidFill>
                  <a:prstDash val="solid"/>
                </a:ln>
                <a:solidFill>
                  <a:srgbClr val="FFFFFF"/>
                </a:solidFill>
                <a:effectLst>
                  <a:outerShdw blurRad="38100" dist="32000" dir="5400000" algn="tl">
                    <a:srgbClr val="000000">
                      <a:alpha val="30000"/>
                    </a:srgbClr>
                  </a:outerShdw>
                </a:effectLst>
                <a:latin typeface="+mn-lt"/>
              </a:rPr>
              <a:t>2</a:t>
            </a:r>
            <a:r>
              <a:rPr lang="ru-RU" sz="4000" dirty="0" smtClean="0">
                <a:solidFill>
                  <a:srgbClr val="243857"/>
                </a:solidFill>
                <a:latin typeface="+mn-lt"/>
              </a:rPr>
              <a:t> телефона</a:t>
            </a:r>
          </a:p>
          <a:p>
            <a:pPr algn="l"/>
            <a:r>
              <a:rPr lang="ru-RU" sz="7200" dirty="0">
                <a:ln w="10160">
                  <a:solidFill>
                    <a:schemeClr val="accent1"/>
                  </a:solidFill>
                  <a:prstDash val="solid"/>
                </a:ln>
                <a:solidFill>
                  <a:srgbClr val="FFFFFF"/>
                </a:solidFill>
                <a:effectLst>
                  <a:outerShdw blurRad="38100" dist="32000" dir="5400000" algn="tl">
                    <a:srgbClr val="000000">
                      <a:alpha val="30000"/>
                    </a:srgbClr>
                  </a:outerShdw>
                </a:effectLst>
                <a:latin typeface="+mn-lt"/>
              </a:rPr>
              <a:t>1</a:t>
            </a:r>
            <a:r>
              <a:rPr lang="ru-RU" sz="4000" dirty="0" smtClean="0">
                <a:solidFill>
                  <a:srgbClr val="243857"/>
                </a:solidFill>
                <a:latin typeface="+mn-lt"/>
              </a:rPr>
              <a:t> практический пример работы с ЦКРТТ </a:t>
            </a:r>
            <a:endParaRPr lang="ru-RU" sz="4000" dirty="0">
              <a:solidFill>
                <a:srgbClr val="243857"/>
              </a:solidFill>
              <a:latin typeface="+mn-lt"/>
            </a:endParaRPr>
          </a:p>
        </p:txBody>
      </p:sp>
    </p:spTree>
    <p:extLst>
      <p:ext uri="{BB962C8B-B14F-4D97-AF65-F5344CB8AC3E}">
        <p14:creationId xmlns:p14="http://schemas.microsoft.com/office/powerpoint/2010/main" val="2421869195"/>
      </p:ext>
    </p:extLst>
  </p:cSld>
  <p:clrMapOvr>
    <a:masterClrMapping/>
  </p:clrMapOvr>
  <p:transition spd="med"/>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Линия"/>
          <p:cNvSpPr/>
          <p:nvPr/>
        </p:nvSpPr>
        <p:spPr>
          <a:xfrm>
            <a:off x="1226606" y="3689648"/>
            <a:ext cx="22370469" cy="0"/>
          </a:xfrm>
          <a:prstGeom prst="line">
            <a:avLst/>
          </a:prstGeom>
          <a:ln w="12700">
            <a:solidFill>
              <a:srgbClr val="253957"/>
            </a:solidFill>
            <a:miter lim="400000"/>
          </a:ln>
        </p:spPr>
        <p:txBody>
          <a:bodyPr lIns="71437" tIns="71437" rIns="71437" bIns="71437" anchor="ctr"/>
          <a:lstStyle/>
          <a:p>
            <a:pPr>
              <a:defRPr sz="3200"/>
            </a:pPr>
            <a:endParaRPr/>
          </a:p>
        </p:txBody>
      </p:sp>
      <p:sp>
        <p:nvSpPr>
          <p:cNvPr id="59" name="Очень крутой заголовок…"/>
          <p:cNvSpPr txBox="1"/>
          <p:nvPr/>
        </p:nvSpPr>
        <p:spPr>
          <a:xfrm>
            <a:off x="1134614" y="708517"/>
            <a:ext cx="21602400" cy="1296144"/>
          </a:xfrm>
          <a:prstGeom prst="rect">
            <a:avLst/>
          </a:prstGeom>
          <a:ln w="12700">
            <a:miter lim="400000"/>
          </a:ln>
          <a:extLst>
            <a:ext uri="{C572A759-6A51-4108-AA02-DFA0A04FC94B}">
              <ma14:wrappingTextBoxFlag xmlns:ma14="http://schemas.microsoft.com/office/mac/drawingml/2011/main" xmlns="" val="1"/>
            </a:ext>
          </a:extLst>
        </p:spPr>
        <p:txBody>
          <a:bodyPr lIns="71437" tIns="71437" rIns="71437" bIns="71437"/>
          <a:lstStyle/>
          <a:p>
            <a:pPr algn="l">
              <a:defRPr sz="7000" b="1" cap="all">
                <a:solidFill>
                  <a:srgbClr val="253957"/>
                </a:solidFill>
                <a:latin typeface="+mn-lt"/>
                <a:ea typeface="+mn-ea"/>
                <a:cs typeface="+mn-cs"/>
                <a:sym typeface="Arial Narrow"/>
              </a:defRPr>
            </a:pPr>
            <a:r>
              <a:rPr lang="ru-RU" sz="6000" b="1" cap="all" dirty="0" smtClean="0">
                <a:solidFill>
                  <a:srgbClr val="243857"/>
                </a:solidFill>
                <a:sym typeface="Arial Narrow"/>
              </a:rPr>
              <a:t>Проекты по коммерциализации рамках </a:t>
            </a:r>
            <a:r>
              <a:rPr lang="ru-RU" sz="6000" b="1" cap="all" dirty="0">
                <a:solidFill>
                  <a:srgbClr val="243857"/>
                </a:solidFill>
                <a:sym typeface="Arial Narrow"/>
              </a:rPr>
              <a:t>стратегических проектов программы Приоритет-2030</a:t>
            </a:r>
            <a:endParaRPr sz="6000" dirty="0"/>
          </a:p>
        </p:txBody>
      </p:sp>
      <p:pic>
        <p:nvPicPr>
          <p:cNvPr id="63" name="Изображение" descr="Изображение"/>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21868883" y="330138"/>
            <a:ext cx="1728192" cy="1728192"/>
          </a:xfrm>
          <a:prstGeom prst="rect">
            <a:avLst/>
          </a:prstGeom>
          <a:ln w="12700">
            <a:miter lim="400000"/>
          </a:ln>
        </p:spPr>
      </p:pic>
      <p:sp>
        <p:nvSpPr>
          <p:cNvPr id="2" name="Номер слайда 1"/>
          <p:cNvSpPr>
            <a:spLocks noGrp="1"/>
          </p:cNvSpPr>
          <p:nvPr>
            <p:ph type="sldNum" sz="quarter" idx="2"/>
          </p:nvPr>
        </p:nvSpPr>
        <p:spPr/>
        <p:txBody>
          <a:bodyPr/>
          <a:lstStyle/>
          <a:p>
            <a:fld id="{86CB4B4D-7CA3-9044-876B-883B54F8677D}" type="slidenum">
              <a:rPr lang="ru-RU" smtClean="0"/>
              <a:t>20</a:t>
            </a:fld>
            <a:endParaRPr lang="ru-RU"/>
          </a:p>
        </p:txBody>
      </p:sp>
      <p:sp>
        <p:nvSpPr>
          <p:cNvPr id="4" name="Прямоугольник 3"/>
          <p:cNvSpPr/>
          <p:nvPr/>
        </p:nvSpPr>
        <p:spPr>
          <a:xfrm>
            <a:off x="1226606" y="3977680"/>
            <a:ext cx="22370470" cy="9756517"/>
          </a:xfrm>
          <a:prstGeom prst="rect">
            <a:avLst/>
          </a:prstGeom>
        </p:spPr>
        <p:txBody>
          <a:bodyPr wrap="square">
            <a:spAutoFit/>
          </a:bodyPr>
          <a:lstStyle/>
          <a:p>
            <a:pPr algn="l"/>
            <a:r>
              <a:rPr lang="ru-RU" sz="5400" b="1" dirty="0">
                <a:solidFill>
                  <a:srgbClr val="243857"/>
                </a:solidFill>
                <a:latin typeface="+mn-lt"/>
              </a:rPr>
              <a:t>Условия проведения </a:t>
            </a:r>
            <a:r>
              <a:rPr lang="ru-RU" sz="5400" b="1" dirty="0" smtClean="0">
                <a:solidFill>
                  <a:srgbClr val="243857"/>
                </a:solidFill>
                <a:latin typeface="+mn-lt"/>
              </a:rPr>
              <a:t>конкурсов</a:t>
            </a:r>
          </a:p>
          <a:p>
            <a:pPr marL="685800" indent="-685800" algn="l">
              <a:buFont typeface="Wingdings" panose="05000000000000000000" pitchFamily="2" charset="2"/>
              <a:buChar char="q"/>
            </a:pPr>
            <a:r>
              <a:rPr lang="ru-RU" sz="4800" dirty="0" smtClean="0">
                <a:solidFill>
                  <a:srgbClr val="243857"/>
                </a:solidFill>
                <a:latin typeface="+mn-lt"/>
              </a:rPr>
              <a:t>Конкурсы проводятся в рамках каждого стратегического проекта</a:t>
            </a:r>
            <a:r>
              <a:rPr lang="ru-RU" sz="4800" dirty="0" smtClean="0">
                <a:solidFill>
                  <a:srgbClr val="253957"/>
                </a:solidFill>
                <a:latin typeface="+mn-lt"/>
              </a:rPr>
              <a:t> *</a:t>
            </a:r>
          </a:p>
          <a:p>
            <a:pPr marL="685800" indent="-685800" algn="l">
              <a:buFont typeface="Wingdings" panose="05000000000000000000" pitchFamily="2" charset="2"/>
              <a:buChar char="q"/>
            </a:pPr>
            <a:r>
              <a:rPr lang="ru-RU" sz="4800" dirty="0" smtClean="0">
                <a:solidFill>
                  <a:srgbClr val="243857"/>
                </a:solidFill>
                <a:latin typeface="+mn-lt"/>
              </a:rPr>
              <a:t>Сроки проведения конкурсов – февраль 2023 г.</a:t>
            </a:r>
            <a:endParaRPr lang="ru-RU" sz="4800" dirty="0">
              <a:solidFill>
                <a:srgbClr val="243857"/>
              </a:solidFill>
              <a:latin typeface="+mn-lt"/>
            </a:endParaRPr>
          </a:p>
          <a:p>
            <a:pPr marL="685800" indent="-685800" algn="l">
              <a:buFont typeface="Wingdings" panose="05000000000000000000" pitchFamily="2" charset="2"/>
              <a:buChar char="q"/>
            </a:pPr>
            <a:r>
              <a:rPr lang="ru-RU" sz="4800" dirty="0">
                <a:solidFill>
                  <a:srgbClr val="243857"/>
                </a:solidFill>
                <a:latin typeface="+mn-lt"/>
              </a:rPr>
              <a:t>Организационное сопровождение конкурса – на усмотрение УК СП </a:t>
            </a:r>
          </a:p>
          <a:p>
            <a:pPr marL="685800" indent="-685800" algn="l">
              <a:buFont typeface="Wingdings" panose="05000000000000000000" pitchFamily="2" charset="2"/>
              <a:buChar char="q"/>
            </a:pPr>
            <a:r>
              <a:rPr lang="ru-RU" sz="4800" dirty="0">
                <a:solidFill>
                  <a:srgbClr val="243857"/>
                </a:solidFill>
                <a:latin typeface="+mn-lt"/>
              </a:rPr>
              <a:t>Лимит запрашиваемых средств по проекту – на усмотрение УК СП</a:t>
            </a:r>
          </a:p>
          <a:p>
            <a:pPr marL="685800" indent="-685800" algn="l">
              <a:buFont typeface="Wingdings" panose="05000000000000000000" pitchFamily="2" charset="2"/>
              <a:buChar char="q"/>
            </a:pPr>
            <a:r>
              <a:rPr lang="ru-RU" sz="4800" dirty="0">
                <a:solidFill>
                  <a:srgbClr val="243857"/>
                </a:solidFill>
                <a:latin typeface="+mn-lt"/>
              </a:rPr>
              <a:t>Сроки реализации проекта – не более 2-х лет</a:t>
            </a:r>
            <a:endParaRPr lang="ru-RU" sz="5400" dirty="0">
              <a:solidFill>
                <a:srgbClr val="243857"/>
              </a:solidFill>
              <a:latin typeface="+mn-lt"/>
            </a:endParaRPr>
          </a:p>
          <a:p>
            <a:pPr algn="l"/>
            <a:endParaRPr lang="ru-RU" sz="4000" dirty="0" smtClean="0">
              <a:solidFill>
                <a:srgbClr val="243857"/>
              </a:solidFill>
              <a:latin typeface="+mn-lt"/>
            </a:endParaRPr>
          </a:p>
          <a:p>
            <a:pPr algn="l"/>
            <a:r>
              <a:rPr lang="ru-RU" sz="5400" b="1" dirty="0">
                <a:solidFill>
                  <a:srgbClr val="243857"/>
                </a:solidFill>
                <a:latin typeface="+mn-lt"/>
              </a:rPr>
              <a:t>Требования к результатам реализации проекта</a:t>
            </a:r>
          </a:p>
          <a:p>
            <a:pPr algn="l"/>
            <a:r>
              <a:rPr lang="ru-RU" sz="4800" dirty="0">
                <a:solidFill>
                  <a:srgbClr val="243857"/>
                </a:solidFill>
                <a:latin typeface="+mn-lt"/>
              </a:rPr>
              <a:t>Получение НИУ ВШЭ </a:t>
            </a:r>
            <a:r>
              <a:rPr lang="ru-RU" sz="4800" dirty="0" smtClean="0">
                <a:solidFill>
                  <a:srgbClr val="243857"/>
                </a:solidFill>
                <a:latin typeface="+mn-lt"/>
              </a:rPr>
              <a:t>лицензионных доходов </a:t>
            </a:r>
            <a:r>
              <a:rPr lang="ru-RU" sz="4800" dirty="0">
                <a:solidFill>
                  <a:srgbClr val="243857"/>
                </a:solidFill>
                <a:latin typeface="+mn-lt"/>
              </a:rPr>
              <a:t>от реализации  продукта в объеме </a:t>
            </a:r>
            <a:endParaRPr lang="ru-RU" sz="4800" dirty="0" smtClean="0">
              <a:solidFill>
                <a:srgbClr val="243857"/>
              </a:solidFill>
              <a:latin typeface="+mn-lt"/>
            </a:endParaRPr>
          </a:p>
          <a:p>
            <a:pPr algn="l"/>
            <a:r>
              <a:rPr lang="ru-RU" sz="4800" dirty="0" smtClean="0">
                <a:solidFill>
                  <a:srgbClr val="243857"/>
                </a:solidFill>
                <a:latin typeface="+mn-lt"/>
              </a:rPr>
              <a:t>не </a:t>
            </a:r>
            <a:r>
              <a:rPr lang="ru-RU" sz="4800" dirty="0">
                <a:solidFill>
                  <a:srgbClr val="243857"/>
                </a:solidFill>
                <a:latin typeface="+mn-lt"/>
              </a:rPr>
              <a:t>менее 20% </a:t>
            </a:r>
            <a:r>
              <a:rPr lang="ru-RU" sz="4800" dirty="0" smtClean="0">
                <a:solidFill>
                  <a:srgbClr val="243857"/>
                </a:solidFill>
                <a:latin typeface="+mn-lt"/>
              </a:rPr>
              <a:t> от </a:t>
            </a:r>
            <a:r>
              <a:rPr lang="ru-RU" sz="4800" dirty="0">
                <a:solidFill>
                  <a:srgbClr val="243857"/>
                </a:solidFill>
                <a:latin typeface="+mn-lt"/>
              </a:rPr>
              <a:t>суммы предоставленной поддержки в течение срока предоставления поддержки </a:t>
            </a:r>
            <a:r>
              <a:rPr lang="ru-RU" sz="4800" dirty="0" smtClean="0">
                <a:solidFill>
                  <a:srgbClr val="243857"/>
                </a:solidFill>
                <a:latin typeface="+mn-lt"/>
              </a:rPr>
              <a:t>и </a:t>
            </a:r>
            <a:r>
              <a:rPr lang="ru-RU" sz="4800" dirty="0">
                <a:solidFill>
                  <a:srgbClr val="243857"/>
                </a:solidFill>
                <a:latin typeface="+mn-lt"/>
              </a:rPr>
              <a:t>не менее 100% в течение последующих 3-х </a:t>
            </a:r>
            <a:r>
              <a:rPr lang="ru-RU" sz="4800" dirty="0" smtClean="0">
                <a:solidFill>
                  <a:srgbClr val="243857"/>
                </a:solidFill>
                <a:latin typeface="+mn-lt"/>
              </a:rPr>
              <a:t>лет.</a:t>
            </a:r>
          </a:p>
          <a:p>
            <a:pPr algn="l"/>
            <a:endParaRPr lang="ru-RU" sz="2400" dirty="0">
              <a:solidFill>
                <a:srgbClr val="243857"/>
              </a:solidFill>
              <a:latin typeface="+mn-lt"/>
            </a:endParaRPr>
          </a:p>
          <a:p>
            <a:pPr algn="l"/>
            <a:r>
              <a:rPr lang="ru-RU" sz="4800" dirty="0" smtClean="0">
                <a:solidFill>
                  <a:srgbClr val="243857"/>
                </a:solidFill>
              </a:rPr>
              <a:t>* </a:t>
            </a:r>
            <a:r>
              <a:rPr lang="ru-RU" sz="3200" dirty="0" smtClean="0">
                <a:solidFill>
                  <a:srgbClr val="243857"/>
                </a:solidFill>
              </a:rPr>
              <a:t>Решение </a:t>
            </a:r>
            <a:r>
              <a:rPr lang="ru-RU" sz="3200" dirty="0">
                <a:solidFill>
                  <a:srgbClr val="243857"/>
                </a:solidFill>
              </a:rPr>
              <a:t>о проведении конкурса принимается Управляющим комитетом Стратегического проекта (УК СП)</a:t>
            </a:r>
            <a:endParaRPr lang="ru-RU" sz="4800" dirty="0">
              <a:solidFill>
                <a:srgbClr val="243857"/>
              </a:solidFill>
              <a:latin typeface="+mn-lt"/>
            </a:endParaRPr>
          </a:p>
        </p:txBody>
      </p:sp>
    </p:spTree>
    <p:extLst>
      <p:ext uri="{BB962C8B-B14F-4D97-AF65-F5344CB8AC3E}">
        <p14:creationId xmlns:p14="http://schemas.microsoft.com/office/powerpoint/2010/main" val="1000907638"/>
      </p:ext>
    </p:extLst>
  </p:cSld>
  <p:clrMapOvr>
    <a:masterClrMapping/>
  </p:clrMapOvr>
  <p:transition spd="med"/>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Линия"/>
          <p:cNvSpPr/>
          <p:nvPr/>
        </p:nvSpPr>
        <p:spPr>
          <a:xfrm>
            <a:off x="1226606" y="3689648"/>
            <a:ext cx="22370469" cy="0"/>
          </a:xfrm>
          <a:prstGeom prst="line">
            <a:avLst/>
          </a:prstGeom>
          <a:ln w="12700">
            <a:solidFill>
              <a:srgbClr val="253957"/>
            </a:solidFill>
            <a:miter lim="400000"/>
          </a:ln>
        </p:spPr>
        <p:txBody>
          <a:bodyPr lIns="71437" tIns="71437" rIns="71437" bIns="71437" anchor="ctr"/>
          <a:lstStyle/>
          <a:p>
            <a:pPr>
              <a:defRPr sz="3200"/>
            </a:pPr>
            <a:endParaRPr/>
          </a:p>
        </p:txBody>
      </p:sp>
      <p:sp>
        <p:nvSpPr>
          <p:cNvPr id="59" name="Очень крутой заголовок…"/>
          <p:cNvSpPr txBox="1"/>
          <p:nvPr/>
        </p:nvSpPr>
        <p:spPr>
          <a:xfrm>
            <a:off x="1134614" y="708517"/>
            <a:ext cx="21602400" cy="1296144"/>
          </a:xfrm>
          <a:prstGeom prst="rect">
            <a:avLst/>
          </a:prstGeom>
          <a:ln w="12700">
            <a:miter lim="400000"/>
          </a:ln>
          <a:extLst>
            <a:ext uri="{C572A759-6A51-4108-AA02-DFA0A04FC94B}">
              <ma14:wrappingTextBoxFlag xmlns:ma14="http://schemas.microsoft.com/office/mac/drawingml/2011/main" xmlns="" val="1"/>
            </a:ext>
          </a:extLst>
        </p:spPr>
        <p:txBody>
          <a:bodyPr lIns="71437" tIns="71437" rIns="71437" bIns="71437"/>
          <a:lstStyle/>
          <a:p>
            <a:pPr algn="l">
              <a:defRPr sz="7000" b="1" cap="all">
                <a:solidFill>
                  <a:srgbClr val="253957"/>
                </a:solidFill>
                <a:latin typeface="+mn-lt"/>
                <a:ea typeface="+mn-ea"/>
                <a:cs typeface="+mn-cs"/>
                <a:sym typeface="Arial Narrow"/>
              </a:defRPr>
            </a:pPr>
            <a:r>
              <a:rPr lang="ru-RU" sz="6000" b="1" cap="all" dirty="0" smtClean="0">
                <a:solidFill>
                  <a:srgbClr val="243857"/>
                </a:solidFill>
                <a:sym typeface="Arial Narrow"/>
              </a:rPr>
              <a:t>Планируемый механизм </a:t>
            </a:r>
            <a:r>
              <a:rPr lang="ru-RU" sz="6000" b="1" cap="all" dirty="0">
                <a:solidFill>
                  <a:srgbClr val="243857"/>
                </a:solidFill>
                <a:sym typeface="Arial Narrow"/>
              </a:rPr>
              <a:t>поддержки проектов </a:t>
            </a:r>
          </a:p>
          <a:p>
            <a:pPr algn="l">
              <a:defRPr sz="7000" b="1" cap="all">
                <a:solidFill>
                  <a:srgbClr val="253957"/>
                </a:solidFill>
                <a:latin typeface="+mn-lt"/>
                <a:ea typeface="+mn-ea"/>
                <a:cs typeface="+mn-cs"/>
                <a:sym typeface="Arial Narrow"/>
              </a:defRPr>
            </a:pPr>
            <a:r>
              <a:rPr lang="ru-RU" sz="6000" b="1" cap="all" dirty="0">
                <a:solidFill>
                  <a:srgbClr val="243857"/>
                </a:solidFill>
                <a:sym typeface="Arial Narrow"/>
              </a:rPr>
              <a:t>по коммерциализации результатов исследований </a:t>
            </a:r>
          </a:p>
          <a:p>
            <a:pPr algn="l">
              <a:defRPr sz="7000" b="1" cap="all">
                <a:solidFill>
                  <a:srgbClr val="253957"/>
                </a:solidFill>
                <a:latin typeface="+mn-lt"/>
                <a:ea typeface="+mn-ea"/>
                <a:cs typeface="+mn-cs"/>
                <a:sym typeface="Arial Narrow"/>
              </a:defRPr>
            </a:pPr>
            <a:r>
              <a:rPr lang="ru-RU" sz="6000" b="1" cap="all" dirty="0">
                <a:solidFill>
                  <a:srgbClr val="243857"/>
                </a:solidFill>
                <a:sym typeface="Arial Narrow"/>
              </a:rPr>
              <a:t>и разработок НИУ </a:t>
            </a:r>
            <a:r>
              <a:rPr lang="ru-RU" sz="6000" b="1" cap="all" dirty="0" smtClean="0">
                <a:solidFill>
                  <a:srgbClr val="243857"/>
                </a:solidFill>
                <a:sym typeface="Arial Narrow"/>
              </a:rPr>
              <a:t>ВШЭ</a:t>
            </a:r>
            <a:endParaRPr lang="ru-RU" sz="6000" b="1" cap="all" dirty="0">
              <a:solidFill>
                <a:srgbClr val="253957"/>
              </a:solidFill>
              <a:sym typeface="Arial Narrow"/>
            </a:endParaRPr>
          </a:p>
        </p:txBody>
      </p:sp>
      <p:pic>
        <p:nvPicPr>
          <p:cNvPr id="63" name="Изображение" descr="Изображение"/>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21868883" y="330138"/>
            <a:ext cx="1728192" cy="1728192"/>
          </a:xfrm>
          <a:prstGeom prst="rect">
            <a:avLst/>
          </a:prstGeom>
          <a:ln w="12700">
            <a:miter lim="400000"/>
          </a:ln>
        </p:spPr>
      </p:pic>
      <p:sp>
        <p:nvSpPr>
          <p:cNvPr id="2" name="Номер слайда 1"/>
          <p:cNvSpPr>
            <a:spLocks noGrp="1"/>
          </p:cNvSpPr>
          <p:nvPr>
            <p:ph type="sldNum" sz="quarter" idx="2"/>
          </p:nvPr>
        </p:nvSpPr>
        <p:spPr/>
        <p:txBody>
          <a:bodyPr/>
          <a:lstStyle/>
          <a:p>
            <a:fld id="{86CB4B4D-7CA3-9044-876B-883B54F8677D}" type="slidenum">
              <a:rPr lang="ru-RU" smtClean="0"/>
              <a:t>21</a:t>
            </a:fld>
            <a:endParaRPr lang="ru-RU"/>
          </a:p>
        </p:txBody>
      </p:sp>
      <p:sp>
        <p:nvSpPr>
          <p:cNvPr id="4" name="Прямоугольник 3"/>
          <p:cNvSpPr/>
          <p:nvPr/>
        </p:nvSpPr>
        <p:spPr>
          <a:xfrm>
            <a:off x="1226606" y="3977680"/>
            <a:ext cx="22370470" cy="8679299"/>
          </a:xfrm>
          <a:prstGeom prst="rect">
            <a:avLst/>
          </a:prstGeom>
        </p:spPr>
        <p:txBody>
          <a:bodyPr wrap="square">
            <a:spAutoFit/>
          </a:bodyPr>
          <a:lstStyle/>
          <a:p>
            <a:pPr algn="l"/>
            <a:r>
              <a:rPr lang="ru-RU" sz="4000" b="1" dirty="0">
                <a:solidFill>
                  <a:srgbClr val="243857"/>
                </a:solidFill>
                <a:latin typeface="+mn-lt"/>
              </a:rPr>
              <a:t>Условия </a:t>
            </a:r>
            <a:r>
              <a:rPr lang="ru-RU" sz="4000" b="1" dirty="0" smtClean="0">
                <a:solidFill>
                  <a:srgbClr val="243857"/>
                </a:solidFill>
                <a:latin typeface="+mn-lt"/>
              </a:rPr>
              <a:t>отбора проектов *</a:t>
            </a:r>
          </a:p>
          <a:p>
            <a:pPr marL="685800" indent="-685800" algn="l">
              <a:buFont typeface="Wingdings" panose="05000000000000000000" pitchFamily="2" charset="2"/>
              <a:buChar char="q"/>
            </a:pPr>
            <a:r>
              <a:rPr lang="ru-RU" sz="4000" dirty="0" smtClean="0">
                <a:solidFill>
                  <a:srgbClr val="243857"/>
                </a:solidFill>
                <a:latin typeface="+mn-lt"/>
              </a:rPr>
              <a:t>Сроки проведения отбора – открытый конкурс (ежеквартальный отбор заявок)</a:t>
            </a:r>
          </a:p>
          <a:p>
            <a:pPr marL="685800" indent="-685800" algn="l">
              <a:buFont typeface="Wingdings" panose="05000000000000000000" pitchFamily="2" charset="2"/>
              <a:buChar char="q"/>
            </a:pPr>
            <a:r>
              <a:rPr lang="ru-RU" sz="4000" dirty="0" smtClean="0">
                <a:solidFill>
                  <a:srgbClr val="243857"/>
                </a:solidFill>
                <a:latin typeface="+mn-lt"/>
              </a:rPr>
              <a:t>Продолжительность процедуры подготовки и экспертизы заявки – не более </a:t>
            </a:r>
            <a:r>
              <a:rPr lang="ru-RU" sz="4000" b="1" dirty="0" smtClean="0">
                <a:solidFill>
                  <a:srgbClr val="243857"/>
                </a:solidFill>
                <a:latin typeface="+mn-lt"/>
              </a:rPr>
              <a:t>2-х месяцев</a:t>
            </a:r>
            <a:endParaRPr lang="ru-RU" sz="4000" b="1" dirty="0">
              <a:solidFill>
                <a:srgbClr val="243857"/>
              </a:solidFill>
              <a:latin typeface="+mn-lt"/>
            </a:endParaRPr>
          </a:p>
          <a:p>
            <a:pPr marL="685800" indent="-685800" algn="l">
              <a:buFont typeface="Wingdings" panose="05000000000000000000" pitchFamily="2" charset="2"/>
              <a:buChar char="q"/>
            </a:pPr>
            <a:r>
              <a:rPr lang="ru-RU" sz="4000" dirty="0" smtClean="0">
                <a:solidFill>
                  <a:srgbClr val="243857"/>
                </a:solidFill>
                <a:latin typeface="+mn-lt"/>
              </a:rPr>
              <a:t>Лимит </a:t>
            </a:r>
            <a:r>
              <a:rPr lang="ru-RU" sz="4000" dirty="0">
                <a:solidFill>
                  <a:srgbClr val="243857"/>
                </a:solidFill>
                <a:latin typeface="+mn-lt"/>
              </a:rPr>
              <a:t>запрашиваемых средств по </a:t>
            </a:r>
            <a:r>
              <a:rPr lang="ru-RU" sz="4000" dirty="0" smtClean="0">
                <a:solidFill>
                  <a:srgbClr val="243857"/>
                </a:solidFill>
                <a:latin typeface="+mn-lt"/>
              </a:rPr>
              <a:t>одному проекту </a:t>
            </a:r>
            <a:r>
              <a:rPr lang="ru-RU" sz="4000" dirty="0">
                <a:solidFill>
                  <a:srgbClr val="243857"/>
                </a:solidFill>
                <a:latin typeface="+mn-lt"/>
              </a:rPr>
              <a:t>– </a:t>
            </a:r>
            <a:r>
              <a:rPr lang="ru-RU" sz="4000" b="1" dirty="0" smtClean="0">
                <a:solidFill>
                  <a:srgbClr val="243857"/>
                </a:solidFill>
                <a:latin typeface="+mn-lt"/>
              </a:rPr>
              <a:t>не более 5 млн. руб</a:t>
            </a:r>
            <a:r>
              <a:rPr lang="ru-RU" sz="4000" dirty="0" smtClean="0">
                <a:solidFill>
                  <a:srgbClr val="243857"/>
                </a:solidFill>
                <a:latin typeface="+mn-lt"/>
              </a:rPr>
              <a:t>.</a:t>
            </a:r>
          </a:p>
          <a:p>
            <a:pPr marL="685800" indent="-685800" algn="l">
              <a:buFont typeface="Wingdings" panose="05000000000000000000" pitchFamily="2" charset="2"/>
              <a:buChar char="q"/>
            </a:pPr>
            <a:r>
              <a:rPr lang="ru-RU" sz="4000" dirty="0" smtClean="0">
                <a:solidFill>
                  <a:srgbClr val="243857"/>
                </a:solidFill>
                <a:latin typeface="+mn-lt"/>
              </a:rPr>
              <a:t>Направления расходования средств – выплаты персоналу, закупка работ и услуг, необходимых для создания продукта и организации первых продаж (более подробно будет указано в конкурсной документации)</a:t>
            </a:r>
            <a:endParaRPr lang="ru-RU" sz="4000" dirty="0">
              <a:solidFill>
                <a:srgbClr val="243857"/>
              </a:solidFill>
              <a:latin typeface="+mn-lt"/>
            </a:endParaRPr>
          </a:p>
          <a:p>
            <a:pPr marL="685800" indent="-685800" algn="l">
              <a:buFont typeface="Wingdings" panose="05000000000000000000" pitchFamily="2" charset="2"/>
              <a:buChar char="q"/>
            </a:pPr>
            <a:r>
              <a:rPr lang="ru-RU" sz="4000" dirty="0">
                <a:solidFill>
                  <a:srgbClr val="243857"/>
                </a:solidFill>
                <a:latin typeface="+mn-lt"/>
              </a:rPr>
              <a:t>Сроки реализации проекта – не более 2-х лет</a:t>
            </a:r>
          </a:p>
          <a:p>
            <a:pPr marL="685800" indent="-685800" algn="l">
              <a:buFont typeface="Wingdings" panose="05000000000000000000" pitchFamily="2" charset="2"/>
              <a:buChar char="q"/>
            </a:pPr>
            <a:r>
              <a:rPr lang="ru-RU" sz="4000" dirty="0">
                <a:solidFill>
                  <a:srgbClr val="243857"/>
                </a:solidFill>
                <a:latin typeface="+mn-lt"/>
              </a:rPr>
              <a:t>Организационное сопровождение </a:t>
            </a:r>
            <a:r>
              <a:rPr lang="ru-RU" sz="4000" dirty="0" smtClean="0">
                <a:solidFill>
                  <a:srgbClr val="243857"/>
                </a:solidFill>
                <a:latin typeface="+mn-lt"/>
              </a:rPr>
              <a:t>отбора – </a:t>
            </a:r>
            <a:r>
              <a:rPr lang="ru-RU" sz="4000" dirty="0">
                <a:solidFill>
                  <a:srgbClr val="243857"/>
                </a:solidFill>
                <a:latin typeface="+mn-lt"/>
              </a:rPr>
              <a:t>ЦКРТТ </a:t>
            </a:r>
          </a:p>
          <a:p>
            <a:pPr algn="l"/>
            <a:endParaRPr lang="ru-RU" sz="1800" dirty="0">
              <a:solidFill>
                <a:srgbClr val="243857"/>
              </a:solidFill>
              <a:latin typeface="+mn-lt"/>
            </a:endParaRPr>
          </a:p>
          <a:p>
            <a:pPr algn="l"/>
            <a:r>
              <a:rPr lang="ru-RU" sz="4000" b="1" dirty="0">
                <a:solidFill>
                  <a:srgbClr val="243857"/>
                </a:solidFill>
                <a:latin typeface="+mn-lt"/>
              </a:rPr>
              <a:t>Требования к результатам реализации проекта</a:t>
            </a:r>
          </a:p>
          <a:p>
            <a:pPr algn="l"/>
            <a:r>
              <a:rPr lang="ru-RU" sz="4000" dirty="0">
                <a:solidFill>
                  <a:srgbClr val="243857"/>
                </a:solidFill>
                <a:latin typeface="+mn-lt"/>
              </a:rPr>
              <a:t>Получение НИУ ВШЭ </a:t>
            </a:r>
            <a:r>
              <a:rPr lang="ru-RU" sz="4000" dirty="0" smtClean="0">
                <a:solidFill>
                  <a:srgbClr val="243857"/>
                </a:solidFill>
                <a:latin typeface="+mn-lt"/>
              </a:rPr>
              <a:t>лицензионных доходов </a:t>
            </a:r>
            <a:r>
              <a:rPr lang="ru-RU" sz="4000" dirty="0">
                <a:solidFill>
                  <a:srgbClr val="243857"/>
                </a:solidFill>
                <a:latin typeface="+mn-lt"/>
              </a:rPr>
              <a:t>от реализации  продукта в объеме </a:t>
            </a:r>
            <a:endParaRPr lang="ru-RU" sz="4000" dirty="0" smtClean="0">
              <a:solidFill>
                <a:srgbClr val="243857"/>
              </a:solidFill>
              <a:latin typeface="+mn-lt"/>
            </a:endParaRPr>
          </a:p>
          <a:p>
            <a:pPr algn="l"/>
            <a:r>
              <a:rPr lang="ru-RU" sz="4000" dirty="0" smtClean="0">
                <a:solidFill>
                  <a:srgbClr val="243857"/>
                </a:solidFill>
                <a:latin typeface="+mn-lt"/>
              </a:rPr>
              <a:t>не </a:t>
            </a:r>
            <a:r>
              <a:rPr lang="ru-RU" sz="4000" dirty="0">
                <a:solidFill>
                  <a:srgbClr val="243857"/>
                </a:solidFill>
                <a:latin typeface="+mn-lt"/>
              </a:rPr>
              <a:t>менее </a:t>
            </a:r>
            <a:r>
              <a:rPr lang="ru-RU" sz="4000" b="1" dirty="0">
                <a:solidFill>
                  <a:srgbClr val="243857"/>
                </a:solidFill>
                <a:latin typeface="+mn-lt"/>
              </a:rPr>
              <a:t>20% </a:t>
            </a:r>
            <a:r>
              <a:rPr lang="ru-RU" sz="4000" b="1" dirty="0" smtClean="0">
                <a:solidFill>
                  <a:srgbClr val="243857"/>
                </a:solidFill>
                <a:latin typeface="+mn-lt"/>
              </a:rPr>
              <a:t> от </a:t>
            </a:r>
            <a:r>
              <a:rPr lang="ru-RU" sz="4000" b="1" dirty="0">
                <a:solidFill>
                  <a:srgbClr val="243857"/>
                </a:solidFill>
                <a:latin typeface="+mn-lt"/>
              </a:rPr>
              <a:t>суммы </a:t>
            </a:r>
            <a:r>
              <a:rPr lang="ru-RU" sz="4000" dirty="0">
                <a:solidFill>
                  <a:srgbClr val="243857"/>
                </a:solidFill>
                <a:latin typeface="+mn-lt"/>
              </a:rPr>
              <a:t>предоставленной поддержки в течение срока предоставления поддержки </a:t>
            </a:r>
            <a:r>
              <a:rPr lang="ru-RU" sz="4000" dirty="0" smtClean="0">
                <a:solidFill>
                  <a:srgbClr val="243857"/>
                </a:solidFill>
                <a:latin typeface="+mn-lt"/>
              </a:rPr>
              <a:t>и </a:t>
            </a:r>
            <a:r>
              <a:rPr lang="ru-RU" sz="4000" b="1" dirty="0">
                <a:solidFill>
                  <a:srgbClr val="243857"/>
                </a:solidFill>
                <a:latin typeface="+mn-lt"/>
              </a:rPr>
              <a:t>не менее </a:t>
            </a:r>
            <a:r>
              <a:rPr lang="ru-RU" sz="4000" b="1" dirty="0" smtClean="0">
                <a:solidFill>
                  <a:srgbClr val="243857"/>
                </a:solidFill>
                <a:latin typeface="+mn-lt"/>
              </a:rPr>
              <a:t>200</a:t>
            </a:r>
            <a:r>
              <a:rPr lang="ru-RU" sz="4000" b="1" dirty="0">
                <a:solidFill>
                  <a:srgbClr val="243857"/>
                </a:solidFill>
                <a:latin typeface="+mn-lt"/>
              </a:rPr>
              <a:t>% в течение последующих 3-х </a:t>
            </a:r>
            <a:r>
              <a:rPr lang="ru-RU" sz="4000" b="1" dirty="0" smtClean="0">
                <a:solidFill>
                  <a:srgbClr val="243857"/>
                </a:solidFill>
                <a:latin typeface="+mn-lt"/>
              </a:rPr>
              <a:t>лет.</a:t>
            </a:r>
          </a:p>
          <a:p>
            <a:pPr algn="l"/>
            <a:endParaRPr lang="ru-RU" sz="2400" b="1" dirty="0" smtClean="0">
              <a:solidFill>
                <a:srgbClr val="243857"/>
              </a:solidFill>
              <a:latin typeface="+mn-lt"/>
            </a:endParaRPr>
          </a:p>
          <a:p>
            <a:pPr algn="l"/>
            <a:r>
              <a:rPr lang="ru-RU" sz="3600" dirty="0" smtClean="0">
                <a:solidFill>
                  <a:srgbClr val="243857"/>
                </a:solidFill>
                <a:latin typeface="+mn-lt"/>
              </a:rPr>
              <a:t>* </a:t>
            </a:r>
            <a:r>
              <a:rPr lang="ru-RU" sz="3600" dirty="0" smtClean="0">
                <a:solidFill>
                  <a:srgbClr val="C00000"/>
                </a:solidFill>
                <a:latin typeface="+mn-lt"/>
              </a:rPr>
              <a:t>Планируемые условия, могут быть корректировки в конкурсной документации</a:t>
            </a:r>
            <a:endParaRPr lang="ru-RU" sz="3600" dirty="0">
              <a:solidFill>
                <a:srgbClr val="C00000"/>
              </a:solidFill>
              <a:latin typeface="+mn-lt"/>
            </a:endParaRPr>
          </a:p>
        </p:txBody>
      </p:sp>
    </p:spTree>
    <p:extLst>
      <p:ext uri="{BB962C8B-B14F-4D97-AF65-F5344CB8AC3E}">
        <p14:creationId xmlns:p14="http://schemas.microsoft.com/office/powerpoint/2010/main" val="96427586"/>
      </p:ext>
    </p:extLst>
  </p:cSld>
  <p:clrMapOvr>
    <a:masterClrMapping/>
  </p:clrMapOvr>
  <p:transition spd="med"/>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Линия"/>
          <p:cNvSpPr/>
          <p:nvPr/>
        </p:nvSpPr>
        <p:spPr>
          <a:xfrm>
            <a:off x="1226606" y="3617640"/>
            <a:ext cx="22370469" cy="0"/>
          </a:xfrm>
          <a:prstGeom prst="line">
            <a:avLst/>
          </a:prstGeom>
          <a:ln w="12700">
            <a:solidFill>
              <a:srgbClr val="253957"/>
            </a:solidFill>
            <a:miter lim="400000"/>
          </a:ln>
        </p:spPr>
        <p:txBody>
          <a:bodyPr lIns="71437" tIns="71437" rIns="71437" bIns="71437" anchor="ctr"/>
          <a:lstStyle/>
          <a:p>
            <a:pPr>
              <a:defRPr sz="3200"/>
            </a:pPr>
            <a:endParaRPr/>
          </a:p>
        </p:txBody>
      </p:sp>
      <p:sp>
        <p:nvSpPr>
          <p:cNvPr id="59" name="Очень крутой заголовок…"/>
          <p:cNvSpPr txBox="1"/>
          <p:nvPr/>
        </p:nvSpPr>
        <p:spPr>
          <a:xfrm>
            <a:off x="1134614" y="708516"/>
            <a:ext cx="21602400" cy="2909123"/>
          </a:xfrm>
          <a:prstGeom prst="rect">
            <a:avLst/>
          </a:prstGeom>
          <a:ln w="12700">
            <a:miter lim="400000"/>
          </a:ln>
          <a:extLst>
            <a:ext uri="{C572A759-6A51-4108-AA02-DFA0A04FC94B}">
              <ma14:wrappingTextBoxFlag xmlns="" xmlns:ma14="http://schemas.microsoft.com/office/mac/drawingml/2011/main" val="1"/>
            </a:ext>
          </a:extLst>
        </p:spPr>
        <p:txBody>
          <a:bodyPr lIns="71437" tIns="71437" rIns="71437" bIns="71437"/>
          <a:lstStyle/>
          <a:p>
            <a:pPr algn="l">
              <a:defRPr sz="7000" b="1" cap="all">
                <a:solidFill>
                  <a:srgbClr val="253957"/>
                </a:solidFill>
                <a:latin typeface="+mn-lt"/>
                <a:ea typeface="+mn-ea"/>
                <a:cs typeface="+mn-cs"/>
                <a:sym typeface="Arial Narrow"/>
              </a:defRPr>
            </a:pPr>
            <a:r>
              <a:rPr lang="ru-RU" sz="6000" b="1" cap="all" dirty="0" smtClean="0">
                <a:solidFill>
                  <a:srgbClr val="243857"/>
                </a:solidFill>
                <a:sym typeface="Arial Narrow"/>
              </a:rPr>
              <a:t>Меры материального стимулирования </a:t>
            </a:r>
            <a:r>
              <a:rPr lang="ru-RU" sz="6000" b="1" cap="all" dirty="0">
                <a:solidFill>
                  <a:srgbClr val="243857"/>
                </a:solidFill>
                <a:sym typeface="Arial Narrow"/>
              </a:rPr>
              <a:t>и повышения заинтересованности </a:t>
            </a:r>
            <a:r>
              <a:rPr lang="ru-RU" sz="6000" b="1" cap="all" dirty="0" smtClean="0">
                <a:solidFill>
                  <a:srgbClr val="243857"/>
                </a:solidFill>
                <a:sym typeface="Arial Narrow"/>
              </a:rPr>
              <a:t>команд к </a:t>
            </a:r>
            <a:r>
              <a:rPr lang="ru-RU" sz="6000" b="1" cap="all" dirty="0">
                <a:solidFill>
                  <a:srgbClr val="243857"/>
                </a:solidFill>
                <a:sym typeface="Arial Narrow"/>
              </a:rPr>
              <a:t>участию в проектах </a:t>
            </a:r>
            <a:endParaRPr lang="ru-RU" sz="6000" b="1" cap="all" dirty="0" smtClean="0">
              <a:solidFill>
                <a:srgbClr val="243857"/>
              </a:solidFill>
              <a:sym typeface="Arial Narrow"/>
            </a:endParaRPr>
          </a:p>
          <a:p>
            <a:pPr algn="l">
              <a:defRPr sz="7000" b="1" cap="all">
                <a:solidFill>
                  <a:srgbClr val="253957"/>
                </a:solidFill>
                <a:latin typeface="+mn-lt"/>
                <a:ea typeface="+mn-ea"/>
                <a:cs typeface="+mn-cs"/>
                <a:sym typeface="Arial Narrow"/>
              </a:defRPr>
            </a:pPr>
            <a:r>
              <a:rPr lang="ru-RU" sz="6000" b="1" cap="all" dirty="0" smtClean="0">
                <a:solidFill>
                  <a:srgbClr val="243857"/>
                </a:solidFill>
                <a:sym typeface="Arial Narrow"/>
              </a:rPr>
              <a:t>по </a:t>
            </a:r>
            <a:r>
              <a:rPr lang="ru-RU" sz="6000" b="1" cap="all" dirty="0">
                <a:solidFill>
                  <a:srgbClr val="243857"/>
                </a:solidFill>
                <a:sym typeface="Arial Narrow"/>
              </a:rPr>
              <a:t>коммерциализации</a:t>
            </a:r>
            <a:endParaRPr sz="6000" dirty="0"/>
          </a:p>
        </p:txBody>
      </p:sp>
      <p:pic>
        <p:nvPicPr>
          <p:cNvPr id="63" name="Изображение" descr="Изображение"/>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21868883" y="330138"/>
            <a:ext cx="1728192" cy="1728192"/>
          </a:xfrm>
          <a:prstGeom prst="rect">
            <a:avLst/>
          </a:prstGeom>
          <a:ln w="12700">
            <a:miter lim="400000"/>
          </a:ln>
        </p:spPr>
      </p:pic>
      <p:sp>
        <p:nvSpPr>
          <p:cNvPr id="2" name="Номер слайда 1"/>
          <p:cNvSpPr>
            <a:spLocks noGrp="1"/>
          </p:cNvSpPr>
          <p:nvPr>
            <p:ph type="sldNum" sz="quarter" idx="2"/>
          </p:nvPr>
        </p:nvSpPr>
        <p:spPr/>
        <p:txBody>
          <a:bodyPr/>
          <a:lstStyle/>
          <a:p>
            <a:fld id="{86CB4B4D-7CA3-9044-876B-883B54F8677D}" type="slidenum">
              <a:rPr lang="ru-RU" smtClean="0"/>
              <a:t>22</a:t>
            </a:fld>
            <a:endParaRPr lang="ru-RU"/>
          </a:p>
        </p:txBody>
      </p:sp>
      <p:sp>
        <p:nvSpPr>
          <p:cNvPr id="4" name="Прямоугольник 3"/>
          <p:cNvSpPr/>
          <p:nvPr/>
        </p:nvSpPr>
        <p:spPr>
          <a:xfrm>
            <a:off x="1134614" y="3977680"/>
            <a:ext cx="22370470" cy="1200329"/>
          </a:xfrm>
          <a:prstGeom prst="rect">
            <a:avLst/>
          </a:prstGeom>
        </p:spPr>
        <p:txBody>
          <a:bodyPr wrap="square">
            <a:spAutoFit/>
          </a:bodyPr>
          <a:lstStyle/>
          <a:p>
            <a:pPr algn="l"/>
            <a:r>
              <a:rPr lang="ru-RU" sz="3600" dirty="0">
                <a:solidFill>
                  <a:srgbClr val="243857"/>
                </a:solidFill>
                <a:latin typeface="+mn-lt"/>
              </a:rPr>
              <a:t>Внесение изменений в Положение о материальном стимулировании в сфере интеллектуальной </a:t>
            </a:r>
            <a:r>
              <a:rPr lang="ru-RU" sz="3600" dirty="0" smtClean="0">
                <a:solidFill>
                  <a:srgbClr val="243857"/>
                </a:solidFill>
                <a:latin typeface="+mn-lt"/>
              </a:rPr>
              <a:t>собственности (действ. редакция 2013 г.)</a:t>
            </a:r>
          </a:p>
        </p:txBody>
      </p:sp>
      <p:graphicFrame>
        <p:nvGraphicFramePr>
          <p:cNvPr id="7" name="Таблица 6"/>
          <p:cNvGraphicFramePr>
            <a:graphicFrameLocks noGrp="1"/>
          </p:cNvGraphicFramePr>
          <p:nvPr>
            <p:extLst>
              <p:ext uri="{D42A27DB-BD31-4B8C-83A1-F6EECF244321}">
                <p14:modId xmlns:p14="http://schemas.microsoft.com/office/powerpoint/2010/main" val="2487137241"/>
              </p:ext>
            </p:extLst>
          </p:nvPr>
        </p:nvGraphicFramePr>
        <p:xfrm>
          <a:off x="1226606" y="5417840"/>
          <a:ext cx="22244991" cy="7570530"/>
        </p:xfrm>
        <a:graphic>
          <a:graphicData uri="http://schemas.openxmlformats.org/drawingml/2006/table">
            <a:tbl>
              <a:tblPr firstRow="1" bandRow="1">
                <a:tableStyleId>{3C2FFA5D-87B4-456A-9821-1D502468CF0F}</a:tableStyleId>
              </a:tblPr>
              <a:tblGrid>
                <a:gridCol w="7414997"/>
                <a:gridCol w="7414997"/>
                <a:gridCol w="7414997"/>
              </a:tblGrid>
              <a:tr h="847110">
                <a:tc>
                  <a:txBody>
                    <a:bodyPr/>
                    <a:lstStyle/>
                    <a:p>
                      <a:endParaRPr lang="ru-RU" sz="3200" dirty="0"/>
                    </a:p>
                  </a:txBody>
                  <a:tcPr anchor="ctr"/>
                </a:tc>
                <a:tc>
                  <a:txBody>
                    <a:bodyPr/>
                    <a:lstStyle/>
                    <a:p>
                      <a:r>
                        <a:rPr lang="ru-RU" sz="4000" dirty="0" smtClean="0"/>
                        <a:t>Текущая ситуация «Профессорская привилегия»</a:t>
                      </a:r>
                      <a:endParaRPr lang="ru-RU" sz="4000" dirty="0"/>
                    </a:p>
                  </a:txBody>
                  <a:tcPr anchor="ctr"/>
                </a:tc>
                <a:tc>
                  <a:txBody>
                    <a:bodyPr/>
                    <a:lstStyle/>
                    <a:p>
                      <a:r>
                        <a:rPr lang="ru-RU" sz="4000" dirty="0" smtClean="0"/>
                        <a:t>Планируемые изменения «Предпринимательская привилегия»</a:t>
                      </a:r>
                      <a:endParaRPr lang="ru-RU" sz="4000" dirty="0"/>
                    </a:p>
                  </a:txBody>
                  <a:tcPr anchor="ctr"/>
                </a:tc>
              </a:tr>
              <a:tr h="668771">
                <a:tc>
                  <a:txBody>
                    <a:bodyPr/>
                    <a:lstStyle/>
                    <a:p>
                      <a:r>
                        <a:rPr lang="ru-RU" sz="3200" b="1" dirty="0" smtClean="0"/>
                        <a:t>Распределение </a:t>
                      </a:r>
                      <a:endParaRPr lang="ru-RU" sz="3200" b="1" dirty="0"/>
                    </a:p>
                  </a:txBody>
                  <a:tcPr anchor="ctr"/>
                </a:tc>
                <a:tc>
                  <a:txBody>
                    <a:bodyPr/>
                    <a:lstStyle/>
                    <a:p>
                      <a:r>
                        <a:rPr lang="ru-RU" sz="3200" b="1" dirty="0" smtClean="0">
                          <a:solidFill>
                            <a:schemeClr val="accent5">
                              <a:lumMod val="75000"/>
                            </a:schemeClr>
                          </a:solidFill>
                        </a:rPr>
                        <a:t>чистого</a:t>
                      </a:r>
                      <a:r>
                        <a:rPr lang="ru-RU" sz="3200" b="1" baseline="0" dirty="0" smtClean="0">
                          <a:solidFill>
                            <a:schemeClr val="accent5">
                              <a:lumMod val="75000"/>
                            </a:schemeClr>
                          </a:solidFill>
                        </a:rPr>
                        <a:t> дохода Университета</a:t>
                      </a:r>
                      <a:endParaRPr lang="ru-RU" sz="3200" b="1" dirty="0">
                        <a:solidFill>
                          <a:schemeClr val="accent5">
                            <a:lumMod val="75000"/>
                          </a:schemeClr>
                        </a:solidFill>
                      </a:endParaRPr>
                    </a:p>
                  </a:txBody>
                  <a:tcPr anchor="ctr"/>
                </a:tc>
                <a:tc>
                  <a:txBody>
                    <a:bodyPr/>
                    <a:lstStyle/>
                    <a:p>
                      <a:r>
                        <a:rPr lang="ru-RU" sz="3200" b="1" dirty="0" smtClean="0">
                          <a:solidFill>
                            <a:schemeClr val="accent2">
                              <a:lumMod val="75000"/>
                            </a:schemeClr>
                          </a:solidFill>
                        </a:rPr>
                        <a:t>лицензионного платежа</a:t>
                      </a:r>
                      <a:endParaRPr lang="ru-RU" sz="3200" b="1" dirty="0">
                        <a:solidFill>
                          <a:schemeClr val="accent2">
                            <a:lumMod val="75000"/>
                          </a:schemeClr>
                        </a:solidFill>
                      </a:endParaRPr>
                    </a:p>
                  </a:txBody>
                  <a:tcPr anchor="ctr"/>
                </a:tc>
              </a:tr>
              <a:tr h="668771">
                <a:tc>
                  <a:txBody>
                    <a:bodyPr/>
                    <a:lstStyle/>
                    <a:p>
                      <a:r>
                        <a:rPr lang="ru-RU" sz="3200" b="1" dirty="0" smtClean="0"/>
                        <a:t>Доля Университета</a:t>
                      </a:r>
                      <a:endParaRPr lang="ru-RU" sz="3200" b="1" dirty="0"/>
                    </a:p>
                  </a:txBody>
                  <a:tcPr anchor="ctr"/>
                </a:tc>
                <a:tc>
                  <a:txBody>
                    <a:bodyPr/>
                    <a:lstStyle/>
                    <a:p>
                      <a:r>
                        <a:rPr lang="ru-RU" sz="3200" b="1" dirty="0" smtClean="0">
                          <a:solidFill>
                            <a:schemeClr val="accent5">
                              <a:lumMod val="75000"/>
                            </a:schemeClr>
                          </a:solidFill>
                        </a:rPr>
                        <a:t>50%</a:t>
                      </a:r>
                      <a:endParaRPr lang="ru-RU" sz="3200" b="1" dirty="0">
                        <a:solidFill>
                          <a:schemeClr val="accent5">
                            <a:lumMod val="75000"/>
                          </a:schemeClr>
                        </a:solidFill>
                      </a:endParaRPr>
                    </a:p>
                  </a:txBody>
                  <a:tcPr anchor="ctr"/>
                </a:tc>
                <a:tc>
                  <a:txBody>
                    <a:bodyPr/>
                    <a:lstStyle/>
                    <a:p>
                      <a:r>
                        <a:rPr lang="ru-RU" sz="3200" b="1" dirty="0" smtClean="0">
                          <a:solidFill>
                            <a:schemeClr val="accent2">
                              <a:lumMod val="75000"/>
                            </a:schemeClr>
                          </a:solidFill>
                        </a:rPr>
                        <a:t>не более 15% (в ряде случаев 0%)</a:t>
                      </a:r>
                      <a:endParaRPr lang="ru-RU" sz="3200" b="1" dirty="0">
                        <a:solidFill>
                          <a:schemeClr val="accent2">
                            <a:lumMod val="75000"/>
                          </a:schemeClr>
                        </a:solidFill>
                      </a:endParaRPr>
                    </a:p>
                  </a:txBody>
                  <a:tcPr anchor="ctr"/>
                </a:tc>
              </a:tr>
              <a:tr h="1203788">
                <a:tc>
                  <a:txBody>
                    <a:bodyPr/>
                    <a:lstStyle/>
                    <a:p>
                      <a:r>
                        <a:rPr lang="ru-RU" sz="3200" b="1" dirty="0" smtClean="0"/>
                        <a:t>Доля структурного подразделения, </a:t>
                      </a:r>
                    </a:p>
                    <a:p>
                      <a:r>
                        <a:rPr lang="ru-RU" sz="3200" b="1" i="0" u="none" strike="noStrike" cap="none" spc="0" baseline="0" dirty="0" smtClean="0">
                          <a:ln>
                            <a:noFill/>
                          </a:ln>
                          <a:solidFill>
                            <a:schemeClr val="dk1"/>
                          </a:solidFill>
                          <a:effectLst/>
                          <a:uFillTx/>
                          <a:latin typeface="+mn-lt"/>
                          <a:ea typeface="+mn-ea"/>
                          <a:cs typeface="+mn-cs"/>
                          <a:sym typeface="Helvetica Light"/>
                        </a:rPr>
                        <a:t>в рамках работы которого создан РИД</a:t>
                      </a:r>
                      <a:endParaRPr lang="ru-RU" sz="3200" b="1" dirty="0"/>
                    </a:p>
                  </a:txBody>
                  <a:tcPr anchor="ctr"/>
                </a:tc>
                <a:tc>
                  <a:txBody>
                    <a:bodyPr/>
                    <a:lstStyle/>
                    <a:p>
                      <a:r>
                        <a:rPr lang="ru-RU" sz="3200" b="1" dirty="0" smtClean="0">
                          <a:solidFill>
                            <a:schemeClr val="accent5">
                              <a:lumMod val="75000"/>
                            </a:schemeClr>
                          </a:solidFill>
                        </a:rPr>
                        <a:t>20%</a:t>
                      </a:r>
                      <a:endParaRPr lang="ru-RU" sz="3200" b="1" dirty="0">
                        <a:solidFill>
                          <a:schemeClr val="accent5">
                            <a:lumMod val="75000"/>
                          </a:schemeClr>
                        </a:solidFill>
                      </a:endParaRPr>
                    </a:p>
                  </a:txBody>
                  <a:tcPr anchor="ctr"/>
                </a:tc>
                <a:tc>
                  <a:txBody>
                    <a:bodyPr/>
                    <a:lstStyle/>
                    <a:p>
                      <a:pPr marL="0" marR="0" indent="0" algn="ctr" defTabSz="821531" rtl="0" eaLnBrk="1" fontAlgn="auto" latinLnBrk="0" hangingPunct="1">
                        <a:lnSpc>
                          <a:spcPct val="100000"/>
                        </a:lnSpc>
                        <a:spcBef>
                          <a:spcPts val="0"/>
                        </a:spcBef>
                        <a:spcAft>
                          <a:spcPts val="0"/>
                        </a:spcAft>
                        <a:buClrTx/>
                        <a:buSzTx/>
                        <a:buFontTx/>
                        <a:buNone/>
                        <a:tabLst/>
                        <a:defRPr/>
                      </a:pPr>
                      <a:r>
                        <a:rPr lang="ru-RU" sz="3200" b="1" dirty="0" smtClean="0">
                          <a:solidFill>
                            <a:schemeClr val="accent2">
                              <a:lumMod val="75000"/>
                            </a:schemeClr>
                          </a:solidFill>
                        </a:rPr>
                        <a:t>10%</a:t>
                      </a:r>
                    </a:p>
                  </a:txBody>
                  <a:tcPr anchor="ctr"/>
                </a:tc>
              </a:tr>
              <a:tr h="668771">
                <a:tc>
                  <a:txBody>
                    <a:bodyPr/>
                    <a:lstStyle/>
                    <a:p>
                      <a:r>
                        <a:rPr lang="ru-RU" sz="3200" b="1" dirty="0" smtClean="0"/>
                        <a:t>Доля авторов</a:t>
                      </a:r>
                      <a:endParaRPr lang="ru-RU" sz="3200" b="1" dirty="0"/>
                    </a:p>
                  </a:txBody>
                  <a:tcPr anchor="ctr"/>
                </a:tc>
                <a:tc>
                  <a:txBody>
                    <a:bodyPr/>
                    <a:lstStyle/>
                    <a:p>
                      <a:r>
                        <a:rPr lang="ru-RU" sz="3200" b="1" dirty="0" smtClean="0">
                          <a:solidFill>
                            <a:schemeClr val="accent5">
                              <a:lumMod val="75000"/>
                            </a:schemeClr>
                          </a:solidFill>
                        </a:rPr>
                        <a:t>30%</a:t>
                      </a:r>
                      <a:endParaRPr lang="ru-RU" sz="3200" b="1" dirty="0">
                        <a:solidFill>
                          <a:schemeClr val="accent5">
                            <a:lumMod val="75000"/>
                          </a:schemeClr>
                        </a:solidFill>
                      </a:endParaRPr>
                    </a:p>
                  </a:txBody>
                  <a:tcPr anchor="ctr"/>
                </a:tc>
                <a:tc>
                  <a:txBody>
                    <a:bodyPr/>
                    <a:lstStyle/>
                    <a:p>
                      <a:r>
                        <a:rPr lang="ru-RU" sz="3200" b="1" dirty="0" smtClean="0">
                          <a:solidFill>
                            <a:schemeClr val="accent2">
                              <a:lumMod val="75000"/>
                            </a:schemeClr>
                          </a:solidFill>
                        </a:rPr>
                        <a:t>на усмотрение команды</a:t>
                      </a:r>
                      <a:r>
                        <a:rPr lang="ru-RU" sz="3200" b="1" baseline="0" dirty="0" smtClean="0">
                          <a:solidFill>
                            <a:schemeClr val="accent2">
                              <a:lumMod val="75000"/>
                            </a:schemeClr>
                          </a:solidFill>
                        </a:rPr>
                        <a:t> проекта, </a:t>
                      </a:r>
                    </a:p>
                    <a:p>
                      <a:r>
                        <a:rPr lang="ru-RU" sz="3200" b="1" baseline="0" dirty="0" smtClean="0">
                          <a:solidFill>
                            <a:schemeClr val="accent2">
                              <a:lumMod val="75000"/>
                            </a:schemeClr>
                          </a:solidFill>
                        </a:rPr>
                        <a:t>но не менее 5%</a:t>
                      </a:r>
                      <a:endParaRPr lang="ru-RU" sz="3200" b="1" dirty="0">
                        <a:solidFill>
                          <a:schemeClr val="accent2">
                            <a:lumMod val="75000"/>
                          </a:schemeClr>
                        </a:solidFill>
                      </a:endParaRPr>
                    </a:p>
                  </a:txBody>
                  <a:tcPr anchor="ctr"/>
                </a:tc>
              </a:tr>
              <a:tr h="668771">
                <a:tc>
                  <a:txBody>
                    <a:bodyPr/>
                    <a:lstStyle/>
                    <a:p>
                      <a:r>
                        <a:rPr lang="ru-RU" sz="3200" b="1" dirty="0" smtClean="0"/>
                        <a:t>Доля команды проекта</a:t>
                      </a:r>
                      <a:r>
                        <a:rPr lang="ru-RU" sz="3200" b="1" baseline="0" dirty="0" smtClean="0"/>
                        <a:t> по коммерциализации</a:t>
                      </a:r>
                      <a:endParaRPr lang="ru-RU" sz="3200" b="1" dirty="0"/>
                    </a:p>
                  </a:txBody>
                  <a:tcPr anchor="ctr"/>
                </a:tc>
                <a:tc>
                  <a:txBody>
                    <a:bodyPr/>
                    <a:lstStyle/>
                    <a:p>
                      <a:r>
                        <a:rPr lang="ru-RU" sz="3200" b="1" dirty="0" smtClean="0">
                          <a:solidFill>
                            <a:schemeClr val="accent5">
                              <a:lumMod val="75000"/>
                            </a:schemeClr>
                          </a:solidFill>
                        </a:rPr>
                        <a:t>-</a:t>
                      </a:r>
                      <a:endParaRPr lang="ru-RU" sz="3200" b="1" dirty="0">
                        <a:solidFill>
                          <a:schemeClr val="accent5">
                            <a:lumMod val="75000"/>
                          </a:schemeClr>
                        </a:solidFill>
                      </a:endParaRPr>
                    </a:p>
                  </a:txBody>
                  <a:tcPr anchor="ctr"/>
                </a:tc>
                <a:tc>
                  <a:txBody>
                    <a:bodyPr/>
                    <a:lstStyle/>
                    <a:p>
                      <a:r>
                        <a:rPr lang="ru-RU" sz="3200" b="1" dirty="0" smtClean="0">
                          <a:solidFill>
                            <a:schemeClr val="accent2">
                              <a:lumMod val="75000"/>
                            </a:schemeClr>
                          </a:solidFill>
                        </a:rPr>
                        <a:t>Не менее</a:t>
                      </a:r>
                      <a:r>
                        <a:rPr lang="ru-RU" sz="3200" b="1" baseline="0" dirty="0" smtClean="0">
                          <a:solidFill>
                            <a:schemeClr val="accent2">
                              <a:lumMod val="75000"/>
                            </a:schemeClr>
                          </a:solidFill>
                        </a:rPr>
                        <a:t> 85% (в ряде случаев до 100%) при условии, что не менее 50% инвестируется в развитие продукта и команды в ВШЭ</a:t>
                      </a:r>
                      <a:endParaRPr lang="ru-RU" sz="3200" b="1" dirty="0">
                        <a:solidFill>
                          <a:schemeClr val="accent2">
                            <a:lumMod val="75000"/>
                          </a:schemeClr>
                        </a:solidFill>
                      </a:endParaRPr>
                    </a:p>
                  </a:txBody>
                  <a:tcPr anchor="ctr"/>
                </a:tc>
              </a:tr>
            </a:tbl>
          </a:graphicData>
        </a:graphic>
      </p:graphicFrame>
    </p:spTree>
    <p:extLst>
      <p:ext uri="{BB962C8B-B14F-4D97-AF65-F5344CB8AC3E}">
        <p14:creationId xmlns:p14="http://schemas.microsoft.com/office/powerpoint/2010/main" val="2347271863"/>
      </p:ext>
    </p:extLst>
  </p:cSld>
  <p:clrMapOvr>
    <a:masterClrMapping/>
  </p:clrMapOvr>
  <p:transition spd="med"/>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Линия"/>
          <p:cNvSpPr/>
          <p:nvPr/>
        </p:nvSpPr>
        <p:spPr>
          <a:xfrm>
            <a:off x="1226606" y="3689648"/>
            <a:ext cx="22370469" cy="0"/>
          </a:xfrm>
          <a:prstGeom prst="line">
            <a:avLst/>
          </a:prstGeom>
          <a:ln w="12700">
            <a:solidFill>
              <a:srgbClr val="253957"/>
            </a:solidFill>
            <a:miter lim="400000"/>
          </a:ln>
        </p:spPr>
        <p:txBody>
          <a:bodyPr lIns="71437" tIns="71437" rIns="71437" bIns="71437" anchor="ctr"/>
          <a:lstStyle/>
          <a:p>
            <a:pPr>
              <a:defRPr sz="3200"/>
            </a:pPr>
            <a:endParaRPr/>
          </a:p>
        </p:txBody>
      </p:sp>
      <p:sp>
        <p:nvSpPr>
          <p:cNvPr id="59" name="Очень крутой заголовок…"/>
          <p:cNvSpPr txBox="1"/>
          <p:nvPr/>
        </p:nvSpPr>
        <p:spPr>
          <a:xfrm>
            <a:off x="1134614" y="708517"/>
            <a:ext cx="21602400" cy="1296144"/>
          </a:xfrm>
          <a:prstGeom prst="rect">
            <a:avLst/>
          </a:prstGeom>
          <a:ln w="12700">
            <a:miter lim="400000"/>
          </a:ln>
          <a:extLst>
            <a:ext uri="{C572A759-6A51-4108-AA02-DFA0A04FC94B}">
              <ma14:wrappingTextBoxFlag xmlns:ma14="http://schemas.microsoft.com/office/mac/drawingml/2011/main" xmlns="" val="1"/>
            </a:ext>
          </a:extLst>
        </p:spPr>
        <p:txBody>
          <a:bodyPr lIns="71437" tIns="71437" rIns="71437" bIns="71437"/>
          <a:lstStyle/>
          <a:p>
            <a:pPr algn="l">
              <a:defRPr sz="7000" b="1" cap="all">
                <a:solidFill>
                  <a:srgbClr val="253957"/>
                </a:solidFill>
                <a:latin typeface="+mn-lt"/>
                <a:ea typeface="+mn-ea"/>
                <a:cs typeface="+mn-cs"/>
                <a:sym typeface="Arial Narrow"/>
              </a:defRPr>
            </a:pPr>
            <a:r>
              <a:rPr lang="ru-RU" sz="6000" b="1" cap="all" dirty="0" smtClean="0">
                <a:solidFill>
                  <a:srgbClr val="253957"/>
                </a:solidFill>
                <a:sym typeface="Arial Narrow"/>
              </a:rPr>
              <a:t>Пример: </a:t>
            </a:r>
            <a:r>
              <a:rPr lang="ru-RU" sz="6000" b="1" cap="all" dirty="0">
                <a:solidFill>
                  <a:srgbClr val="253957"/>
                </a:solidFill>
                <a:sym typeface="Arial Narrow"/>
              </a:rPr>
              <a:t>Диагностическая система «</a:t>
            </a:r>
            <a:r>
              <a:rPr lang="ru-RU" sz="6000" b="1" cap="all" dirty="0" err="1">
                <a:solidFill>
                  <a:srgbClr val="253957"/>
                </a:solidFill>
                <a:sym typeface="Arial Narrow"/>
              </a:rPr>
              <a:t>ГеноКард</a:t>
            </a:r>
            <a:r>
              <a:rPr lang="ru-RU" sz="6000" b="1" cap="all" dirty="0">
                <a:solidFill>
                  <a:srgbClr val="253957"/>
                </a:solidFill>
                <a:sym typeface="Arial Narrow"/>
              </a:rPr>
              <a:t>»</a:t>
            </a:r>
            <a:endParaRPr sz="6000" dirty="0"/>
          </a:p>
        </p:txBody>
      </p:sp>
      <p:pic>
        <p:nvPicPr>
          <p:cNvPr id="63" name="Изображение" descr="Изображение"/>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21868883" y="330138"/>
            <a:ext cx="1728192" cy="1728192"/>
          </a:xfrm>
          <a:prstGeom prst="rect">
            <a:avLst/>
          </a:prstGeom>
          <a:ln w="12700">
            <a:miter lim="400000"/>
          </a:ln>
        </p:spPr>
      </p:pic>
      <p:sp>
        <p:nvSpPr>
          <p:cNvPr id="2" name="Номер слайда 1"/>
          <p:cNvSpPr>
            <a:spLocks noGrp="1"/>
          </p:cNvSpPr>
          <p:nvPr>
            <p:ph type="sldNum" sz="quarter" idx="2"/>
          </p:nvPr>
        </p:nvSpPr>
        <p:spPr/>
        <p:txBody>
          <a:bodyPr/>
          <a:lstStyle/>
          <a:p>
            <a:fld id="{86CB4B4D-7CA3-9044-876B-883B54F8677D}" type="slidenum">
              <a:rPr lang="ru-RU" smtClean="0"/>
              <a:t>23</a:t>
            </a:fld>
            <a:endParaRPr lang="ru-RU"/>
          </a:p>
        </p:txBody>
      </p:sp>
      <p:sp>
        <p:nvSpPr>
          <p:cNvPr id="4" name="Прямоугольник 3"/>
          <p:cNvSpPr/>
          <p:nvPr/>
        </p:nvSpPr>
        <p:spPr>
          <a:xfrm>
            <a:off x="1226606" y="3977680"/>
            <a:ext cx="22370470" cy="6863417"/>
          </a:xfrm>
          <a:prstGeom prst="rect">
            <a:avLst/>
          </a:prstGeom>
        </p:spPr>
        <p:txBody>
          <a:bodyPr wrap="square">
            <a:spAutoFit/>
          </a:bodyPr>
          <a:lstStyle/>
          <a:p>
            <a:pPr algn="l"/>
            <a:r>
              <a:rPr lang="ru-RU" sz="4000" b="1" dirty="0">
                <a:solidFill>
                  <a:srgbClr val="243857"/>
                </a:solidFill>
                <a:latin typeface="+mn-lt"/>
              </a:rPr>
              <a:t>Инициатор проекта </a:t>
            </a:r>
            <a:r>
              <a:rPr lang="ru-RU" sz="4000" dirty="0">
                <a:solidFill>
                  <a:srgbClr val="243857"/>
                </a:solidFill>
                <a:latin typeface="+mn-lt"/>
              </a:rPr>
              <a:t>(команда): Международная лаборатория «</a:t>
            </a:r>
            <a:r>
              <a:rPr lang="ru-RU" sz="4000" dirty="0" err="1">
                <a:solidFill>
                  <a:srgbClr val="243857"/>
                </a:solidFill>
                <a:latin typeface="+mn-lt"/>
              </a:rPr>
              <a:t>Биоинформатики</a:t>
            </a:r>
            <a:r>
              <a:rPr lang="ru-RU" sz="4000" dirty="0">
                <a:solidFill>
                  <a:srgbClr val="243857"/>
                </a:solidFill>
                <a:latin typeface="+mn-lt"/>
              </a:rPr>
              <a:t>»</a:t>
            </a:r>
          </a:p>
          <a:p>
            <a:pPr algn="l"/>
            <a:r>
              <a:rPr lang="ru-RU" sz="4000" b="1" dirty="0">
                <a:solidFill>
                  <a:srgbClr val="243857"/>
                </a:solidFill>
                <a:latin typeface="+mn-lt"/>
              </a:rPr>
              <a:t>Продукт</a:t>
            </a:r>
            <a:r>
              <a:rPr lang="ru-RU" sz="4000" dirty="0">
                <a:solidFill>
                  <a:srgbClr val="243857"/>
                </a:solidFill>
                <a:latin typeface="+mn-lt"/>
              </a:rPr>
              <a:t> (прототип): Диагностическая система «</a:t>
            </a:r>
            <a:r>
              <a:rPr lang="ru-RU" sz="4000" dirty="0" err="1">
                <a:solidFill>
                  <a:srgbClr val="243857"/>
                </a:solidFill>
                <a:latin typeface="+mn-lt"/>
              </a:rPr>
              <a:t>Гено</a:t>
            </a:r>
            <a:r>
              <a:rPr lang="ru-RU" sz="4000" dirty="0">
                <a:solidFill>
                  <a:srgbClr val="243857"/>
                </a:solidFill>
                <a:latin typeface="+mn-lt"/>
              </a:rPr>
              <a:t> Кард» (далее – «</a:t>
            </a:r>
            <a:r>
              <a:rPr lang="ru-RU" sz="4000" dirty="0" err="1">
                <a:solidFill>
                  <a:srgbClr val="243857"/>
                </a:solidFill>
                <a:latin typeface="+mn-lt"/>
              </a:rPr>
              <a:t>Гено</a:t>
            </a:r>
            <a:r>
              <a:rPr lang="ru-RU" sz="4000" dirty="0">
                <a:solidFill>
                  <a:srgbClr val="243857"/>
                </a:solidFill>
                <a:latin typeface="+mn-lt"/>
              </a:rPr>
              <a:t> Кард») предназначена для диагностики генетической предрасположенности пациента к сердечно сосудистым заболеваниям (ССЗ) с широким списком нозологий. </a:t>
            </a:r>
          </a:p>
          <a:p>
            <a:pPr algn="l"/>
            <a:endParaRPr lang="ru-RU" sz="4000" dirty="0">
              <a:solidFill>
                <a:srgbClr val="243857"/>
              </a:solidFill>
              <a:latin typeface="+mn-lt"/>
            </a:endParaRPr>
          </a:p>
          <a:p>
            <a:pPr algn="l"/>
            <a:r>
              <a:rPr lang="ru-RU" sz="4000" b="1" dirty="0">
                <a:solidFill>
                  <a:srgbClr val="243857"/>
                </a:solidFill>
                <a:latin typeface="+mn-lt"/>
              </a:rPr>
              <a:t>Потребность потенциальных заказчиков</a:t>
            </a:r>
            <a:r>
              <a:rPr lang="ru-RU" sz="4000" dirty="0">
                <a:solidFill>
                  <a:srgbClr val="243857"/>
                </a:solidFill>
                <a:latin typeface="+mn-lt"/>
              </a:rPr>
              <a:t>: диагностическая система для </a:t>
            </a:r>
          </a:p>
          <a:p>
            <a:pPr marL="571500" indent="-571500" algn="l">
              <a:buFont typeface="Arial" panose="020B0604020202020204" pitchFamily="34" charset="0"/>
              <a:buChar char="•"/>
            </a:pPr>
            <a:r>
              <a:rPr lang="ru-RU" sz="4000" dirty="0">
                <a:solidFill>
                  <a:srgbClr val="243857"/>
                </a:solidFill>
                <a:latin typeface="+mn-lt"/>
              </a:rPr>
              <a:t>ранней персонализированной </a:t>
            </a:r>
            <a:r>
              <a:rPr lang="ru-RU" sz="4000" u="sng" dirty="0">
                <a:solidFill>
                  <a:srgbClr val="243857"/>
                </a:solidFill>
                <a:latin typeface="+mn-lt"/>
              </a:rPr>
              <a:t>профилактики</a:t>
            </a:r>
            <a:r>
              <a:rPr lang="ru-RU" sz="4000" dirty="0">
                <a:solidFill>
                  <a:srgbClr val="243857"/>
                </a:solidFill>
                <a:latin typeface="+mn-lt"/>
              </a:rPr>
              <a:t> ССЗ;</a:t>
            </a:r>
          </a:p>
          <a:p>
            <a:pPr marL="571500" indent="-571500" algn="l">
              <a:buFont typeface="Arial" panose="020B0604020202020204" pitchFamily="34" charset="0"/>
              <a:buChar char="•"/>
            </a:pPr>
            <a:r>
              <a:rPr lang="ru-RU" sz="4000" dirty="0">
                <a:solidFill>
                  <a:srgbClr val="243857"/>
                </a:solidFill>
                <a:latin typeface="+mn-lt"/>
              </a:rPr>
              <a:t>назначение персонализированного </a:t>
            </a:r>
            <a:r>
              <a:rPr lang="ru-RU" sz="4000" u="sng" dirty="0">
                <a:solidFill>
                  <a:srgbClr val="243857"/>
                </a:solidFill>
                <a:latin typeface="+mn-lt"/>
              </a:rPr>
              <a:t>лечения</a:t>
            </a:r>
            <a:r>
              <a:rPr lang="ru-RU" sz="4000" dirty="0">
                <a:solidFill>
                  <a:srgbClr val="243857"/>
                </a:solidFill>
                <a:latin typeface="+mn-lt"/>
              </a:rPr>
              <a:t> ССЗ.</a:t>
            </a:r>
          </a:p>
          <a:p>
            <a:pPr marL="571500" indent="-571500" algn="l">
              <a:buFontTx/>
              <a:buChar char="-"/>
            </a:pPr>
            <a:endParaRPr lang="ru-RU" sz="4000" dirty="0">
              <a:solidFill>
                <a:srgbClr val="243857"/>
              </a:solidFill>
              <a:latin typeface="+mn-lt"/>
            </a:endParaRPr>
          </a:p>
          <a:p>
            <a:pPr algn="l"/>
            <a:endParaRPr lang="ru-RU" sz="4000" dirty="0">
              <a:solidFill>
                <a:srgbClr val="243857"/>
              </a:solidFill>
              <a:latin typeface="+mn-lt"/>
            </a:endParaRPr>
          </a:p>
          <a:p>
            <a:pPr algn="l"/>
            <a:r>
              <a:rPr lang="ru-RU" sz="4000" b="1" dirty="0">
                <a:solidFill>
                  <a:srgbClr val="243857"/>
                </a:solidFill>
                <a:latin typeface="+mn-lt"/>
              </a:rPr>
              <a:t>Исходные условия: </a:t>
            </a:r>
            <a:r>
              <a:rPr lang="ru-RU" sz="4000" dirty="0">
                <a:solidFill>
                  <a:srgbClr val="243857"/>
                </a:solidFill>
                <a:latin typeface="+mn-lt"/>
              </a:rPr>
              <a:t>отсутствует заказчик, предполагается собственная реализация продукта. </a:t>
            </a:r>
          </a:p>
        </p:txBody>
      </p:sp>
    </p:spTree>
    <p:extLst>
      <p:ext uri="{BB962C8B-B14F-4D97-AF65-F5344CB8AC3E}">
        <p14:creationId xmlns:p14="http://schemas.microsoft.com/office/powerpoint/2010/main" val="3618964352"/>
      </p:ext>
    </p:extLst>
  </p:cSld>
  <p:clrMapOvr>
    <a:masterClrMapping/>
  </p:clrMapOvr>
  <p:transition spd="med"/>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Линия"/>
          <p:cNvSpPr/>
          <p:nvPr/>
        </p:nvSpPr>
        <p:spPr>
          <a:xfrm>
            <a:off x="1226606" y="3689648"/>
            <a:ext cx="22370469" cy="0"/>
          </a:xfrm>
          <a:prstGeom prst="line">
            <a:avLst/>
          </a:prstGeom>
          <a:ln w="12700">
            <a:solidFill>
              <a:srgbClr val="253957"/>
            </a:solidFill>
            <a:miter lim="400000"/>
          </a:ln>
        </p:spPr>
        <p:txBody>
          <a:bodyPr lIns="71437" tIns="71437" rIns="71437" bIns="71437" anchor="ctr"/>
          <a:lstStyle/>
          <a:p>
            <a:pPr>
              <a:defRPr sz="3200"/>
            </a:pPr>
            <a:endParaRPr/>
          </a:p>
        </p:txBody>
      </p:sp>
      <p:sp>
        <p:nvSpPr>
          <p:cNvPr id="59" name="Очень крутой заголовок…"/>
          <p:cNvSpPr txBox="1"/>
          <p:nvPr/>
        </p:nvSpPr>
        <p:spPr>
          <a:xfrm>
            <a:off x="1134614" y="708517"/>
            <a:ext cx="21602400" cy="1296144"/>
          </a:xfrm>
          <a:prstGeom prst="rect">
            <a:avLst/>
          </a:prstGeom>
          <a:ln w="12700">
            <a:miter lim="400000"/>
          </a:ln>
          <a:extLst>
            <a:ext uri="{C572A759-6A51-4108-AA02-DFA0A04FC94B}">
              <ma14:wrappingTextBoxFlag xmlns:ma14="http://schemas.microsoft.com/office/mac/drawingml/2011/main" xmlns="" val="1"/>
            </a:ext>
          </a:extLst>
        </p:spPr>
        <p:txBody>
          <a:bodyPr lIns="71437" tIns="71437" rIns="71437" bIns="71437"/>
          <a:lstStyle/>
          <a:p>
            <a:pPr algn="l">
              <a:defRPr sz="7000" b="1" cap="all">
                <a:solidFill>
                  <a:srgbClr val="253957"/>
                </a:solidFill>
                <a:latin typeface="+mn-lt"/>
                <a:ea typeface="+mn-ea"/>
                <a:cs typeface="+mn-cs"/>
                <a:sym typeface="Arial Narrow"/>
              </a:defRPr>
            </a:pPr>
            <a:r>
              <a:rPr lang="ru-RU" sz="6000" b="1" cap="all" dirty="0">
                <a:solidFill>
                  <a:srgbClr val="253957"/>
                </a:solidFill>
                <a:sym typeface="Arial Narrow"/>
              </a:rPr>
              <a:t>БИЗНЕС Модель</a:t>
            </a:r>
            <a:endParaRPr sz="6000" dirty="0"/>
          </a:p>
        </p:txBody>
      </p:sp>
      <p:pic>
        <p:nvPicPr>
          <p:cNvPr id="63" name="Изображение" descr="Изображение"/>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21868883" y="330138"/>
            <a:ext cx="1728192" cy="1728192"/>
          </a:xfrm>
          <a:prstGeom prst="rect">
            <a:avLst/>
          </a:prstGeom>
          <a:ln w="12700">
            <a:miter lim="400000"/>
          </a:ln>
        </p:spPr>
      </p:pic>
      <p:sp>
        <p:nvSpPr>
          <p:cNvPr id="2" name="Номер слайда 1"/>
          <p:cNvSpPr>
            <a:spLocks noGrp="1"/>
          </p:cNvSpPr>
          <p:nvPr>
            <p:ph type="sldNum" sz="quarter" idx="2"/>
          </p:nvPr>
        </p:nvSpPr>
        <p:spPr/>
        <p:txBody>
          <a:bodyPr/>
          <a:lstStyle/>
          <a:p>
            <a:fld id="{86CB4B4D-7CA3-9044-876B-883B54F8677D}" type="slidenum">
              <a:rPr lang="ru-RU" smtClean="0"/>
              <a:t>24</a:t>
            </a:fld>
            <a:endParaRPr lang="ru-RU"/>
          </a:p>
        </p:txBody>
      </p:sp>
      <p:pic>
        <p:nvPicPr>
          <p:cNvPr id="1026" name="Picture 2"/>
          <p:cNvPicPr>
            <a:picLocks noChangeAspect="1" noChangeArrowheads="1"/>
          </p:cNvPicPr>
          <p:nvPr/>
        </p:nvPicPr>
        <p:blipFill rotWithShape="1">
          <a:blip r:embed="rId4">
            <a:extLst>
              <a:ext uri="{28A0092B-C50C-407E-A947-70E740481C1C}">
                <a14:useLocalDpi xmlns:a14="http://schemas.microsoft.com/office/drawing/2010/main" val="0"/>
              </a:ext>
            </a:extLst>
          </a:blip>
          <a:srcRect l="1905" t="29619" r="3095" b="9428"/>
          <a:stretch/>
        </p:blipFill>
        <p:spPr bwMode="auto">
          <a:xfrm>
            <a:off x="2090702" y="4265713"/>
            <a:ext cx="20830490" cy="835308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Овал 2"/>
          <p:cNvSpPr/>
          <p:nvPr/>
        </p:nvSpPr>
        <p:spPr>
          <a:xfrm>
            <a:off x="4703168" y="3977680"/>
            <a:ext cx="11737304" cy="2160240"/>
          </a:xfrm>
          <a:prstGeom prst="ellipse">
            <a:avLst/>
          </a:prstGeom>
          <a:noFill/>
          <a:ln w="28575" cap="flat">
            <a:solidFill>
              <a:srgbClr val="00B050"/>
            </a:solidFill>
            <a:prstDash val="dash"/>
            <a:miter lim="400000"/>
          </a:ln>
          <a:effectLst>
            <a:outerShdw blurRad="50800" dist="25400" dir="5400000" rotWithShape="0">
              <a:srgbClr val="000000">
                <a:alpha val="50000"/>
              </a:srgbClr>
            </a:outerShdw>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71437" tIns="71437" rIns="71437" bIns="71437" numCol="1" spcCol="38100" rtlCol="0" anchor="ctr">
            <a:spAutoFit/>
          </a:bodyPr>
          <a:lstStyle/>
          <a:p>
            <a:pPr marL="0" marR="0" indent="0" algn="ctr" defTabSz="821531" rtl="0" fontAlgn="auto" latinLnBrk="0" hangingPunct="0">
              <a:lnSpc>
                <a:spcPct val="100000"/>
              </a:lnSpc>
              <a:spcBef>
                <a:spcPts val="0"/>
              </a:spcBef>
              <a:spcAft>
                <a:spcPts val="0"/>
              </a:spcAft>
              <a:buClrTx/>
              <a:buSzTx/>
              <a:buFontTx/>
              <a:buNone/>
              <a:tabLst/>
            </a:pPr>
            <a:endParaRPr kumimoji="0" lang="ru-RU" sz="3200" b="0" i="0" u="none" strike="noStrike" cap="none" spc="0" normalizeH="0" baseline="0">
              <a:ln>
                <a:noFill/>
              </a:ln>
              <a:solidFill>
                <a:srgbClr val="FFFFFF"/>
              </a:solidFill>
              <a:effectLst/>
              <a:uFillTx/>
              <a:latin typeface="+mj-lt"/>
              <a:ea typeface="+mj-ea"/>
              <a:cs typeface="+mj-cs"/>
              <a:sym typeface="Helvetica Light"/>
            </a:endParaRPr>
          </a:p>
        </p:txBody>
      </p:sp>
      <p:sp>
        <p:nvSpPr>
          <p:cNvPr id="86" name="Прямоугольник 85"/>
          <p:cNvSpPr/>
          <p:nvPr/>
        </p:nvSpPr>
        <p:spPr>
          <a:xfrm>
            <a:off x="17448584" y="4213949"/>
            <a:ext cx="2848474" cy="1200329"/>
          </a:xfrm>
          <a:prstGeom prst="rect">
            <a:avLst/>
          </a:prstGeom>
        </p:spPr>
        <p:txBody>
          <a:bodyPr wrap="square">
            <a:spAutoFit/>
          </a:bodyPr>
          <a:lstStyle/>
          <a:p>
            <a:pPr algn="l"/>
            <a:r>
              <a:rPr lang="ru-RU" sz="2400" b="1" dirty="0">
                <a:solidFill>
                  <a:srgbClr val="00B050"/>
                </a:solidFill>
                <a:latin typeface="+mn-lt"/>
              </a:rPr>
              <a:t>Партнеры – потенциальные заказчики</a:t>
            </a:r>
            <a:endParaRPr lang="ru-RU" sz="2400" dirty="0">
              <a:solidFill>
                <a:srgbClr val="00B050"/>
              </a:solidFill>
              <a:latin typeface="+mn-lt"/>
            </a:endParaRPr>
          </a:p>
        </p:txBody>
      </p:sp>
      <p:sp>
        <p:nvSpPr>
          <p:cNvPr id="87" name="Прямоугольник 86"/>
          <p:cNvSpPr/>
          <p:nvPr/>
        </p:nvSpPr>
        <p:spPr>
          <a:xfrm>
            <a:off x="17664608" y="10314384"/>
            <a:ext cx="5256584" cy="1938992"/>
          </a:xfrm>
          <a:prstGeom prst="rect">
            <a:avLst/>
          </a:prstGeom>
        </p:spPr>
        <p:txBody>
          <a:bodyPr wrap="square">
            <a:spAutoFit/>
          </a:bodyPr>
          <a:lstStyle/>
          <a:p>
            <a:pPr algn="l"/>
            <a:r>
              <a:rPr lang="ru-RU" sz="2400" b="1" dirty="0">
                <a:solidFill>
                  <a:srgbClr val="00B050"/>
                </a:solidFill>
                <a:latin typeface="+mn-lt"/>
                <a:cs typeface="Arial" panose="020B0604020202020204" pitchFamily="34" charset="0"/>
              </a:rPr>
              <a:t>РИД:</a:t>
            </a:r>
          </a:p>
          <a:p>
            <a:pPr marL="342900" indent="-342900" algn="l">
              <a:buFontTx/>
              <a:buChar char="-"/>
            </a:pPr>
            <a:r>
              <a:rPr lang="ru-RU" sz="2400" dirty="0">
                <a:solidFill>
                  <a:srgbClr val="00B050"/>
                </a:solidFill>
                <a:latin typeface="+mn-lt"/>
                <a:cs typeface="Arial" panose="020B0604020202020204" pitchFamily="34" charset="0"/>
              </a:rPr>
              <a:t>Торговый знак </a:t>
            </a:r>
          </a:p>
          <a:p>
            <a:pPr marL="342900" indent="-342900" algn="l">
              <a:buFontTx/>
              <a:buChar char="-"/>
            </a:pPr>
            <a:r>
              <a:rPr lang="ru-RU" sz="2400" dirty="0">
                <a:solidFill>
                  <a:srgbClr val="00B050"/>
                </a:solidFill>
                <a:latin typeface="+mn-lt"/>
                <a:cs typeface="Arial" panose="020B0604020202020204" pitchFamily="34" charset="0"/>
              </a:rPr>
              <a:t>Ноу-хау (настройка </a:t>
            </a:r>
            <a:r>
              <a:rPr lang="ru-RU" sz="2400" dirty="0" err="1">
                <a:solidFill>
                  <a:srgbClr val="00B050"/>
                </a:solidFill>
                <a:latin typeface="+mn-lt"/>
                <a:cs typeface="Arial" panose="020B0604020202020204" pitchFamily="34" charset="0"/>
              </a:rPr>
              <a:t>пайплайна</a:t>
            </a:r>
            <a:r>
              <a:rPr lang="ru-RU" sz="2400" dirty="0">
                <a:solidFill>
                  <a:srgbClr val="00B050"/>
                </a:solidFill>
                <a:latin typeface="+mn-lt"/>
                <a:cs typeface="Arial" panose="020B0604020202020204" pitchFamily="34" charset="0"/>
              </a:rPr>
              <a:t>)</a:t>
            </a:r>
          </a:p>
          <a:p>
            <a:pPr marL="342900" indent="-342900" algn="l">
              <a:buFontTx/>
              <a:buChar char="-"/>
            </a:pPr>
            <a:r>
              <a:rPr lang="ru-RU" sz="2400" dirty="0">
                <a:solidFill>
                  <a:srgbClr val="00B050"/>
                </a:solidFill>
                <a:latin typeface="+mn-lt"/>
                <a:cs typeface="Arial" panose="020B0604020202020204" pitchFamily="34" charset="0"/>
              </a:rPr>
              <a:t>ПЭВМ</a:t>
            </a:r>
          </a:p>
          <a:p>
            <a:pPr marL="342900" indent="-342900" algn="l">
              <a:buFontTx/>
              <a:buChar char="-"/>
            </a:pPr>
            <a:r>
              <a:rPr lang="ru-RU" sz="2400" dirty="0">
                <a:solidFill>
                  <a:srgbClr val="00B050"/>
                </a:solidFill>
                <a:latin typeface="+mn-lt"/>
                <a:cs typeface="Arial" panose="020B0604020202020204" pitchFamily="34" charset="0"/>
              </a:rPr>
              <a:t>База данных</a:t>
            </a:r>
          </a:p>
        </p:txBody>
      </p:sp>
    </p:spTree>
    <p:extLst>
      <p:ext uri="{BB962C8B-B14F-4D97-AF65-F5344CB8AC3E}">
        <p14:creationId xmlns:p14="http://schemas.microsoft.com/office/powerpoint/2010/main" val="64142580"/>
      </p:ext>
    </p:extLst>
  </p:cSld>
  <p:clrMapOvr>
    <a:masterClrMapping/>
  </p:clrMapOvr>
  <p:transition spd="med"/>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Линия"/>
          <p:cNvSpPr/>
          <p:nvPr/>
        </p:nvSpPr>
        <p:spPr>
          <a:xfrm>
            <a:off x="1226606" y="3689648"/>
            <a:ext cx="22370469" cy="0"/>
          </a:xfrm>
          <a:prstGeom prst="line">
            <a:avLst/>
          </a:prstGeom>
          <a:ln w="12700">
            <a:solidFill>
              <a:srgbClr val="253957"/>
            </a:solidFill>
            <a:miter lim="400000"/>
          </a:ln>
        </p:spPr>
        <p:txBody>
          <a:bodyPr lIns="71437" tIns="71437" rIns="71437" bIns="71437" anchor="ctr"/>
          <a:lstStyle/>
          <a:p>
            <a:pPr>
              <a:defRPr sz="3200"/>
            </a:pPr>
            <a:endParaRPr/>
          </a:p>
        </p:txBody>
      </p:sp>
      <p:sp>
        <p:nvSpPr>
          <p:cNvPr id="59" name="Очень крутой заголовок…"/>
          <p:cNvSpPr txBox="1"/>
          <p:nvPr/>
        </p:nvSpPr>
        <p:spPr>
          <a:xfrm>
            <a:off x="1134614" y="708517"/>
            <a:ext cx="21602400" cy="1296144"/>
          </a:xfrm>
          <a:prstGeom prst="rect">
            <a:avLst/>
          </a:prstGeom>
          <a:ln w="12700">
            <a:miter lim="400000"/>
          </a:ln>
          <a:extLst>
            <a:ext uri="{C572A759-6A51-4108-AA02-DFA0A04FC94B}">
              <ma14:wrappingTextBoxFlag xmlns:ma14="http://schemas.microsoft.com/office/mac/drawingml/2011/main" xmlns="" val="1"/>
            </a:ext>
          </a:extLst>
        </p:spPr>
        <p:txBody>
          <a:bodyPr lIns="71437" tIns="71437" rIns="71437" bIns="71437"/>
          <a:lstStyle/>
          <a:p>
            <a:pPr algn="l">
              <a:defRPr sz="7000" b="1" cap="all">
                <a:solidFill>
                  <a:srgbClr val="253957"/>
                </a:solidFill>
                <a:latin typeface="+mn-lt"/>
                <a:ea typeface="+mn-ea"/>
                <a:cs typeface="+mn-cs"/>
                <a:sym typeface="Arial Narrow"/>
              </a:defRPr>
            </a:pPr>
            <a:r>
              <a:rPr lang="ru-RU" sz="6000" b="1" cap="all" dirty="0">
                <a:solidFill>
                  <a:srgbClr val="243857"/>
                </a:solidFill>
                <a:sym typeface="Arial Narrow"/>
              </a:rPr>
              <a:t>График работ и результаты</a:t>
            </a:r>
            <a:endParaRPr sz="6000" dirty="0"/>
          </a:p>
        </p:txBody>
      </p:sp>
      <p:pic>
        <p:nvPicPr>
          <p:cNvPr id="63" name="Изображение" descr="Изображение"/>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21868883" y="330138"/>
            <a:ext cx="1728192" cy="1728192"/>
          </a:xfrm>
          <a:prstGeom prst="rect">
            <a:avLst/>
          </a:prstGeom>
          <a:ln w="12700">
            <a:miter lim="400000"/>
          </a:ln>
        </p:spPr>
      </p:pic>
      <p:sp>
        <p:nvSpPr>
          <p:cNvPr id="2" name="Номер слайда 1"/>
          <p:cNvSpPr>
            <a:spLocks noGrp="1"/>
          </p:cNvSpPr>
          <p:nvPr>
            <p:ph type="sldNum" sz="quarter" idx="2"/>
          </p:nvPr>
        </p:nvSpPr>
        <p:spPr/>
        <p:txBody>
          <a:bodyPr/>
          <a:lstStyle/>
          <a:p>
            <a:fld id="{86CB4B4D-7CA3-9044-876B-883B54F8677D}" type="slidenum">
              <a:rPr lang="ru-RU" smtClean="0"/>
              <a:t>25</a:t>
            </a:fld>
            <a:endParaRPr lang="ru-RU"/>
          </a:p>
        </p:txBody>
      </p:sp>
      <p:sp>
        <p:nvSpPr>
          <p:cNvPr id="4" name="Прямоугольник 3"/>
          <p:cNvSpPr/>
          <p:nvPr/>
        </p:nvSpPr>
        <p:spPr>
          <a:xfrm>
            <a:off x="1226606" y="7578080"/>
            <a:ext cx="22370470" cy="3539430"/>
          </a:xfrm>
          <a:prstGeom prst="rect">
            <a:avLst/>
          </a:prstGeom>
        </p:spPr>
        <p:txBody>
          <a:bodyPr wrap="square">
            <a:spAutoFit/>
          </a:bodyPr>
          <a:lstStyle/>
          <a:p>
            <a:pPr algn="l"/>
            <a:r>
              <a:rPr lang="ru-RU" sz="3200" b="1" dirty="0">
                <a:solidFill>
                  <a:srgbClr val="243857"/>
                </a:solidFill>
                <a:latin typeface="+mn-lt"/>
              </a:rPr>
              <a:t>Планируемое оформление сделки:</a:t>
            </a:r>
            <a:endParaRPr lang="ru-RU" sz="3200" dirty="0">
              <a:solidFill>
                <a:srgbClr val="243857"/>
              </a:solidFill>
              <a:latin typeface="+mn-lt"/>
            </a:endParaRPr>
          </a:p>
          <a:p>
            <a:pPr algn="l"/>
            <a:r>
              <a:rPr lang="ru-RU" sz="3200" dirty="0">
                <a:solidFill>
                  <a:srgbClr val="243857"/>
                </a:solidFill>
                <a:latin typeface="+mn-lt"/>
              </a:rPr>
              <a:t>Передача прав (лицензия) на ноу-хау</a:t>
            </a:r>
            <a:r>
              <a:rPr lang="en-US" sz="3200" dirty="0">
                <a:solidFill>
                  <a:srgbClr val="243857"/>
                </a:solidFill>
                <a:latin typeface="+mn-lt"/>
              </a:rPr>
              <a:t> ~ 30% </a:t>
            </a:r>
            <a:r>
              <a:rPr lang="ru-RU" sz="3200" dirty="0">
                <a:solidFill>
                  <a:srgbClr val="243857"/>
                </a:solidFill>
                <a:latin typeface="+mn-lt"/>
              </a:rPr>
              <a:t>стоимости (паушальный платеж)</a:t>
            </a:r>
          </a:p>
          <a:p>
            <a:pPr algn="l"/>
            <a:r>
              <a:rPr lang="ru-RU" sz="3200" dirty="0">
                <a:solidFill>
                  <a:srgbClr val="243857"/>
                </a:solidFill>
                <a:latin typeface="+mn-lt"/>
              </a:rPr>
              <a:t>Лицензия на программу ЭВМ </a:t>
            </a:r>
            <a:r>
              <a:rPr lang="en-US" sz="3200" dirty="0">
                <a:solidFill>
                  <a:srgbClr val="243857"/>
                </a:solidFill>
                <a:latin typeface="+mn-lt"/>
              </a:rPr>
              <a:t>~ </a:t>
            </a:r>
            <a:r>
              <a:rPr lang="ru-RU" sz="3200" dirty="0">
                <a:solidFill>
                  <a:srgbClr val="243857"/>
                </a:solidFill>
                <a:latin typeface="+mn-lt"/>
              </a:rPr>
              <a:t>20</a:t>
            </a:r>
            <a:r>
              <a:rPr lang="en-US" sz="3200" dirty="0">
                <a:solidFill>
                  <a:srgbClr val="243857"/>
                </a:solidFill>
                <a:latin typeface="+mn-lt"/>
              </a:rPr>
              <a:t>% </a:t>
            </a:r>
            <a:r>
              <a:rPr lang="ru-RU" sz="3200" dirty="0">
                <a:solidFill>
                  <a:srgbClr val="243857"/>
                </a:solidFill>
                <a:latin typeface="+mn-lt"/>
              </a:rPr>
              <a:t>стоимости </a:t>
            </a:r>
            <a:r>
              <a:rPr lang="ru-RU" sz="3200" dirty="0">
                <a:solidFill>
                  <a:srgbClr val="243857"/>
                </a:solidFill>
              </a:rPr>
              <a:t>(роялти, зависит от числа проводимых тестов)</a:t>
            </a:r>
            <a:endParaRPr lang="ru-RU" sz="3200" dirty="0">
              <a:solidFill>
                <a:srgbClr val="243857"/>
              </a:solidFill>
              <a:latin typeface="+mn-lt"/>
            </a:endParaRPr>
          </a:p>
          <a:p>
            <a:pPr algn="l"/>
            <a:r>
              <a:rPr lang="ru-RU" sz="3200" dirty="0">
                <a:solidFill>
                  <a:srgbClr val="243857"/>
                </a:solidFill>
                <a:latin typeface="+mn-lt"/>
              </a:rPr>
              <a:t>Работы (техническая поддержка, развитие продукта) </a:t>
            </a:r>
            <a:r>
              <a:rPr lang="en-US" sz="3200" dirty="0">
                <a:solidFill>
                  <a:srgbClr val="243857"/>
                </a:solidFill>
                <a:latin typeface="+mn-lt"/>
              </a:rPr>
              <a:t>~ 50% </a:t>
            </a:r>
            <a:endParaRPr lang="ru-RU" sz="3200" dirty="0">
              <a:solidFill>
                <a:srgbClr val="243857"/>
              </a:solidFill>
              <a:latin typeface="+mn-lt"/>
            </a:endParaRPr>
          </a:p>
          <a:p>
            <a:pPr algn="l"/>
            <a:r>
              <a:rPr lang="en-US" sz="3200" dirty="0">
                <a:solidFill>
                  <a:srgbClr val="243857"/>
                </a:solidFill>
                <a:latin typeface="+mn-lt"/>
              </a:rPr>
              <a:t>* </a:t>
            </a:r>
            <a:r>
              <a:rPr lang="ru-RU" sz="3200" dirty="0">
                <a:solidFill>
                  <a:srgbClr val="243857"/>
                </a:solidFill>
                <a:latin typeface="+mn-lt"/>
              </a:rPr>
              <a:t>Оформление прав на товарный знак – отдельный вопрос переговоров НИУ ВШЭ с бизнес-партнером</a:t>
            </a:r>
          </a:p>
          <a:p>
            <a:pPr algn="l"/>
            <a:endParaRPr lang="ru-RU" sz="3200" dirty="0">
              <a:solidFill>
                <a:srgbClr val="243857"/>
              </a:solidFill>
              <a:latin typeface="+mn-lt"/>
            </a:endParaRPr>
          </a:p>
          <a:p>
            <a:pPr algn="l"/>
            <a:endParaRPr lang="ru-RU" sz="3200" dirty="0">
              <a:solidFill>
                <a:srgbClr val="243857"/>
              </a:solidFill>
              <a:latin typeface="+mn-lt"/>
            </a:endParaRPr>
          </a:p>
        </p:txBody>
      </p:sp>
      <p:cxnSp>
        <p:nvCxnSpPr>
          <p:cNvPr id="5" name="Прямая со стрелкой 4"/>
          <p:cNvCxnSpPr/>
          <p:nvPr/>
        </p:nvCxnSpPr>
        <p:spPr>
          <a:xfrm>
            <a:off x="1226606" y="4337720"/>
            <a:ext cx="22370469" cy="0"/>
          </a:xfrm>
          <a:prstGeom prst="straightConnector1">
            <a:avLst/>
          </a:prstGeom>
          <a:noFill/>
          <a:ln w="38100" cap="flat">
            <a:solidFill>
              <a:srgbClr val="335C92"/>
            </a:solidFill>
            <a:prstDash val="solid"/>
            <a:miter lim="400000"/>
            <a:tailEnd type="stealth"/>
          </a:ln>
          <a:effectLst/>
          <a:sp3d/>
        </p:spPr>
        <p:style>
          <a:lnRef idx="0">
            <a:scrgbClr r="0" g="0" b="0"/>
          </a:lnRef>
          <a:fillRef idx="0">
            <a:scrgbClr r="0" g="0" b="0"/>
          </a:fillRef>
          <a:effectRef idx="0">
            <a:scrgbClr r="0" g="0" b="0"/>
          </a:effectRef>
          <a:fontRef idx="none"/>
        </p:style>
      </p:cxnSp>
      <p:sp>
        <p:nvSpPr>
          <p:cNvPr id="6" name="Овал 5"/>
          <p:cNvSpPr/>
          <p:nvPr/>
        </p:nvSpPr>
        <p:spPr>
          <a:xfrm>
            <a:off x="1226606" y="4193704"/>
            <a:ext cx="288032" cy="288032"/>
          </a:xfrm>
          <a:prstGeom prst="ellipse">
            <a:avLst/>
          </a:prstGeom>
          <a:solidFill>
            <a:srgbClr val="335C92"/>
          </a:solidFill>
          <a:ln w="12700" cap="flat">
            <a:noFill/>
            <a:miter lim="400000"/>
          </a:ln>
          <a:effectLst>
            <a:outerShdw blurRad="50800" dist="25400" dir="5400000" rotWithShape="0">
              <a:srgbClr val="000000">
                <a:alpha val="50000"/>
              </a:srgbClr>
            </a:outerShdw>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71437" tIns="71437" rIns="71437" bIns="71437" numCol="1" spcCol="38100" rtlCol="0" anchor="ctr">
            <a:spAutoFit/>
          </a:bodyPr>
          <a:lstStyle/>
          <a:p>
            <a:pPr marL="0" marR="0" indent="0" algn="ctr" defTabSz="821531" rtl="0" fontAlgn="auto" latinLnBrk="0" hangingPunct="0">
              <a:lnSpc>
                <a:spcPct val="100000"/>
              </a:lnSpc>
              <a:spcBef>
                <a:spcPts val="0"/>
              </a:spcBef>
              <a:spcAft>
                <a:spcPts val="0"/>
              </a:spcAft>
              <a:buClrTx/>
              <a:buSzTx/>
              <a:buFontTx/>
              <a:buNone/>
              <a:tabLst/>
            </a:pPr>
            <a:endParaRPr kumimoji="0" lang="ru-RU" sz="3200" b="0" i="0" u="none" strike="noStrike" cap="none" spc="0" normalizeH="0" baseline="0">
              <a:ln>
                <a:noFill/>
              </a:ln>
              <a:solidFill>
                <a:srgbClr val="FFFFFF"/>
              </a:solidFill>
              <a:effectLst/>
              <a:uFillTx/>
              <a:latin typeface="+mj-lt"/>
              <a:ea typeface="+mj-ea"/>
              <a:cs typeface="+mj-cs"/>
              <a:sym typeface="Helvetica Light"/>
            </a:endParaRPr>
          </a:p>
        </p:txBody>
      </p:sp>
      <p:sp>
        <p:nvSpPr>
          <p:cNvPr id="10" name="Овал 9"/>
          <p:cNvSpPr/>
          <p:nvPr/>
        </p:nvSpPr>
        <p:spPr>
          <a:xfrm>
            <a:off x="11039872" y="4193704"/>
            <a:ext cx="288032" cy="288032"/>
          </a:xfrm>
          <a:prstGeom prst="ellipse">
            <a:avLst/>
          </a:prstGeom>
          <a:solidFill>
            <a:srgbClr val="335C92"/>
          </a:solidFill>
          <a:ln w="12700" cap="flat">
            <a:noFill/>
            <a:miter lim="400000"/>
          </a:ln>
          <a:effectLst>
            <a:outerShdw blurRad="50800" dist="25400" dir="5400000" rotWithShape="0">
              <a:srgbClr val="000000">
                <a:alpha val="50000"/>
              </a:srgbClr>
            </a:outerShdw>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71437" tIns="71437" rIns="71437" bIns="71437" numCol="1" spcCol="38100" rtlCol="0" anchor="ctr">
            <a:spAutoFit/>
          </a:bodyPr>
          <a:lstStyle/>
          <a:p>
            <a:pPr marL="0" marR="0" indent="0" algn="ctr" defTabSz="821531" rtl="0" fontAlgn="auto" latinLnBrk="0" hangingPunct="0">
              <a:lnSpc>
                <a:spcPct val="100000"/>
              </a:lnSpc>
              <a:spcBef>
                <a:spcPts val="0"/>
              </a:spcBef>
              <a:spcAft>
                <a:spcPts val="0"/>
              </a:spcAft>
              <a:buClrTx/>
              <a:buSzTx/>
              <a:buFontTx/>
              <a:buNone/>
              <a:tabLst/>
            </a:pPr>
            <a:endParaRPr kumimoji="0" lang="ru-RU" sz="3200" b="0" i="0" u="none" strike="noStrike" cap="none" spc="0" normalizeH="0" baseline="0">
              <a:ln>
                <a:noFill/>
              </a:ln>
              <a:solidFill>
                <a:srgbClr val="FFFFFF"/>
              </a:solidFill>
              <a:effectLst/>
              <a:uFillTx/>
              <a:latin typeface="+mj-lt"/>
              <a:ea typeface="+mj-ea"/>
              <a:cs typeface="+mj-cs"/>
              <a:sym typeface="Helvetica Light"/>
            </a:endParaRPr>
          </a:p>
        </p:txBody>
      </p:sp>
      <p:sp>
        <p:nvSpPr>
          <p:cNvPr id="11" name="Овал 10"/>
          <p:cNvSpPr/>
          <p:nvPr/>
        </p:nvSpPr>
        <p:spPr>
          <a:xfrm>
            <a:off x="22921192" y="4170436"/>
            <a:ext cx="288032" cy="288032"/>
          </a:xfrm>
          <a:prstGeom prst="ellipse">
            <a:avLst/>
          </a:prstGeom>
          <a:solidFill>
            <a:srgbClr val="335C92"/>
          </a:solidFill>
          <a:ln w="12700" cap="flat">
            <a:noFill/>
            <a:miter lim="400000"/>
          </a:ln>
          <a:effectLst>
            <a:outerShdw blurRad="50800" dist="25400" dir="5400000" rotWithShape="0">
              <a:srgbClr val="000000">
                <a:alpha val="50000"/>
              </a:srgbClr>
            </a:outerShdw>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71437" tIns="71437" rIns="71437" bIns="71437" numCol="1" spcCol="38100" rtlCol="0" anchor="ctr">
            <a:spAutoFit/>
          </a:bodyPr>
          <a:lstStyle/>
          <a:p>
            <a:pPr marL="0" marR="0" indent="0" algn="ctr" defTabSz="821531" rtl="0" fontAlgn="auto" latinLnBrk="0" hangingPunct="0">
              <a:lnSpc>
                <a:spcPct val="100000"/>
              </a:lnSpc>
              <a:spcBef>
                <a:spcPts val="0"/>
              </a:spcBef>
              <a:spcAft>
                <a:spcPts val="0"/>
              </a:spcAft>
              <a:buClrTx/>
              <a:buSzTx/>
              <a:buFontTx/>
              <a:buNone/>
              <a:tabLst/>
            </a:pPr>
            <a:endParaRPr kumimoji="0" lang="ru-RU" sz="3200" b="0" i="0" u="none" strike="noStrike" cap="none" spc="0" normalizeH="0" baseline="0">
              <a:ln>
                <a:noFill/>
              </a:ln>
              <a:solidFill>
                <a:srgbClr val="FFFFFF"/>
              </a:solidFill>
              <a:effectLst/>
              <a:uFillTx/>
              <a:latin typeface="+mj-lt"/>
              <a:ea typeface="+mj-ea"/>
              <a:cs typeface="+mj-cs"/>
              <a:sym typeface="Helvetica Light"/>
            </a:endParaRPr>
          </a:p>
        </p:txBody>
      </p:sp>
      <p:sp>
        <p:nvSpPr>
          <p:cNvPr id="12" name="Прямоугольник 11"/>
          <p:cNvSpPr/>
          <p:nvPr/>
        </p:nvSpPr>
        <p:spPr>
          <a:xfrm>
            <a:off x="1134614" y="4814114"/>
            <a:ext cx="2848474" cy="1938992"/>
          </a:xfrm>
          <a:prstGeom prst="rect">
            <a:avLst/>
          </a:prstGeom>
        </p:spPr>
        <p:txBody>
          <a:bodyPr wrap="square">
            <a:spAutoFit/>
          </a:bodyPr>
          <a:lstStyle/>
          <a:p>
            <a:pPr algn="l"/>
            <a:r>
              <a:rPr lang="ru-RU" sz="2400" b="1" dirty="0">
                <a:solidFill>
                  <a:srgbClr val="243857"/>
                </a:solidFill>
                <a:latin typeface="+mn-lt"/>
              </a:rPr>
              <a:t>Анализ проектного предложения</a:t>
            </a:r>
            <a:r>
              <a:rPr lang="ru-RU" sz="2400" dirty="0">
                <a:solidFill>
                  <a:srgbClr val="243857"/>
                </a:solidFill>
                <a:latin typeface="+mn-lt"/>
              </a:rPr>
              <a:t/>
            </a:r>
            <a:br>
              <a:rPr lang="ru-RU" sz="2400" dirty="0">
                <a:solidFill>
                  <a:srgbClr val="243857"/>
                </a:solidFill>
                <a:latin typeface="+mn-lt"/>
              </a:rPr>
            </a:br>
            <a:r>
              <a:rPr lang="ru-RU" sz="2400" dirty="0">
                <a:solidFill>
                  <a:srgbClr val="243857"/>
                </a:solidFill>
                <a:latin typeface="+mn-lt"/>
              </a:rPr>
              <a:t>(</a:t>
            </a:r>
            <a:r>
              <a:rPr lang="ru-RU" sz="2400" b="1" dirty="0">
                <a:solidFill>
                  <a:srgbClr val="243857"/>
                </a:solidFill>
                <a:latin typeface="+mn-lt"/>
              </a:rPr>
              <a:t>МЛ «</a:t>
            </a:r>
            <a:r>
              <a:rPr lang="ru-RU" sz="2400" b="1" dirty="0" err="1">
                <a:solidFill>
                  <a:srgbClr val="243857"/>
                </a:solidFill>
                <a:latin typeface="+mn-lt"/>
              </a:rPr>
              <a:t>Биоинформатики</a:t>
            </a:r>
            <a:r>
              <a:rPr lang="ru-RU" sz="2400" b="1" dirty="0">
                <a:solidFill>
                  <a:srgbClr val="243857"/>
                </a:solidFill>
                <a:latin typeface="+mn-lt"/>
              </a:rPr>
              <a:t> + ЦКРТТ»</a:t>
            </a:r>
            <a:r>
              <a:rPr lang="ru-RU" sz="2400" dirty="0">
                <a:solidFill>
                  <a:srgbClr val="243857"/>
                </a:solidFill>
                <a:latin typeface="+mn-lt"/>
              </a:rPr>
              <a:t>)</a:t>
            </a:r>
          </a:p>
        </p:txBody>
      </p:sp>
      <p:sp>
        <p:nvSpPr>
          <p:cNvPr id="13" name="Прямоугольник 12"/>
          <p:cNvSpPr/>
          <p:nvPr/>
        </p:nvSpPr>
        <p:spPr>
          <a:xfrm>
            <a:off x="5455094" y="4792326"/>
            <a:ext cx="2848474" cy="2308324"/>
          </a:xfrm>
          <a:prstGeom prst="rect">
            <a:avLst/>
          </a:prstGeom>
        </p:spPr>
        <p:txBody>
          <a:bodyPr wrap="square">
            <a:spAutoFit/>
          </a:bodyPr>
          <a:lstStyle/>
          <a:p>
            <a:pPr algn="l"/>
            <a:r>
              <a:rPr lang="ru-RU" sz="2400" b="1" dirty="0">
                <a:solidFill>
                  <a:srgbClr val="243857"/>
                </a:solidFill>
                <a:latin typeface="+mn-lt"/>
              </a:rPr>
              <a:t>Встречи с компаниями </a:t>
            </a:r>
            <a:r>
              <a:rPr lang="ru-RU" sz="2400" dirty="0">
                <a:solidFill>
                  <a:srgbClr val="243857"/>
                </a:solidFill>
                <a:latin typeface="+mn-lt"/>
              </a:rPr>
              <a:t>продающими диагностические системы (</a:t>
            </a:r>
            <a:r>
              <a:rPr lang="ru-RU" sz="2400" b="1" dirty="0">
                <a:solidFill>
                  <a:srgbClr val="243857"/>
                </a:solidFill>
                <a:latin typeface="+mn-lt"/>
              </a:rPr>
              <a:t>МЛБ + ЦКРТТ</a:t>
            </a:r>
            <a:r>
              <a:rPr lang="ru-RU" sz="2400" dirty="0">
                <a:solidFill>
                  <a:srgbClr val="243857"/>
                </a:solidFill>
                <a:latin typeface="+mn-lt"/>
              </a:rPr>
              <a:t>)</a:t>
            </a:r>
          </a:p>
        </p:txBody>
      </p:sp>
      <p:sp>
        <p:nvSpPr>
          <p:cNvPr id="14" name="Овал 13"/>
          <p:cNvSpPr/>
          <p:nvPr/>
        </p:nvSpPr>
        <p:spPr>
          <a:xfrm>
            <a:off x="6719392" y="4203960"/>
            <a:ext cx="288032" cy="288032"/>
          </a:xfrm>
          <a:prstGeom prst="ellipse">
            <a:avLst/>
          </a:prstGeom>
          <a:solidFill>
            <a:srgbClr val="335C92"/>
          </a:solidFill>
          <a:ln w="12700" cap="flat">
            <a:noFill/>
            <a:miter lim="400000"/>
          </a:ln>
          <a:effectLst>
            <a:outerShdw blurRad="50800" dist="25400" dir="5400000" rotWithShape="0">
              <a:srgbClr val="000000">
                <a:alpha val="50000"/>
              </a:srgbClr>
            </a:outerShdw>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71437" tIns="71437" rIns="71437" bIns="71437" numCol="1" spcCol="38100" rtlCol="0" anchor="ctr">
            <a:spAutoFit/>
          </a:bodyPr>
          <a:lstStyle/>
          <a:p>
            <a:pPr marL="0" marR="0" indent="0" algn="ctr" defTabSz="821531" rtl="0" fontAlgn="auto" latinLnBrk="0" hangingPunct="0">
              <a:lnSpc>
                <a:spcPct val="100000"/>
              </a:lnSpc>
              <a:spcBef>
                <a:spcPts val="0"/>
              </a:spcBef>
              <a:spcAft>
                <a:spcPts val="0"/>
              </a:spcAft>
              <a:buClrTx/>
              <a:buSzTx/>
              <a:buFontTx/>
              <a:buNone/>
              <a:tabLst/>
            </a:pPr>
            <a:endParaRPr kumimoji="0" lang="ru-RU" sz="3200" b="0" i="0" u="none" strike="noStrike" cap="none" spc="0" normalizeH="0" baseline="0">
              <a:ln>
                <a:noFill/>
              </a:ln>
              <a:solidFill>
                <a:srgbClr val="FFFFFF"/>
              </a:solidFill>
              <a:effectLst/>
              <a:uFillTx/>
              <a:latin typeface="+mj-lt"/>
              <a:ea typeface="+mj-ea"/>
              <a:cs typeface="+mj-cs"/>
              <a:sym typeface="Helvetica Light"/>
            </a:endParaRPr>
          </a:p>
        </p:txBody>
      </p:sp>
      <p:sp>
        <p:nvSpPr>
          <p:cNvPr id="15" name="Овал 14"/>
          <p:cNvSpPr/>
          <p:nvPr/>
        </p:nvSpPr>
        <p:spPr>
          <a:xfrm>
            <a:off x="15000312" y="4206664"/>
            <a:ext cx="288032" cy="288032"/>
          </a:xfrm>
          <a:prstGeom prst="ellipse">
            <a:avLst/>
          </a:prstGeom>
          <a:solidFill>
            <a:srgbClr val="335C92"/>
          </a:solidFill>
          <a:ln w="12700" cap="flat">
            <a:noFill/>
            <a:miter lim="400000"/>
          </a:ln>
          <a:effectLst>
            <a:outerShdw blurRad="50800" dist="25400" dir="5400000" rotWithShape="0">
              <a:srgbClr val="000000">
                <a:alpha val="50000"/>
              </a:srgbClr>
            </a:outerShdw>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71437" tIns="71437" rIns="71437" bIns="71437" numCol="1" spcCol="38100" rtlCol="0" anchor="ctr">
            <a:spAutoFit/>
          </a:bodyPr>
          <a:lstStyle/>
          <a:p>
            <a:pPr marL="0" marR="0" indent="0" algn="ctr" defTabSz="821531" rtl="0" fontAlgn="auto" latinLnBrk="0" hangingPunct="0">
              <a:lnSpc>
                <a:spcPct val="100000"/>
              </a:lnSpc>
              <a:spcBef>
                <a:spcPts val="0"/>
              </a:spcBef>
              <a:spcAft>
                <a:spcPts val="0"/>
              </a:spcAft>
              <a:buClrTx/>
              <a:buSzTx/>
              <a:buFontTx/>
              <a:buNone/>
              <a:tabLst/>
            </a:pPr>
            <a:endParaRPr kumimoji="0" lang="ru-RU" sz="3200" b="0" i="0" u="none" strike="noStrike" cap="none" spc="0" normalizeH="0" baseline="0">
              <a:ln>
                <a:noFill/>
              </a:ln>
              <a:solidFill>
                <a:srgbClr val="FFFFFF"/>
              </a:solidFill>
              <a:effectLst/>
              <a:uFillTx/>
              <a:latin typeface="+mj-lt"/>
              <a:ea typeface="+mj-ea"/>
              <a:cs typeface="+mj-cs"/>
              <a:sym typeface="Helvetica Light"/>
            </a:endParaRPr>
          </a:p>
        </p:txBody>
      </p:sp>
      <p:sp>
        <p:nvSpPr>
          <p:cNvPr id="16" name="Прямоугольник 15"/>
          <p:cNvSpPr/>
          <p:nvPr/>
        </p:nvSpPr>
        <p:spPr>
          <a:xfrm>
            <a:off x="9775574" y="4769768"/>
            <a:ext cx="2848474" cy="1938992"/>
          </a:xfrm>
          <a:prstGeom prst="rect">
            <a:avLst/>
          </a:prstGeom>
        </p:spPr>
        <p:txBody>
          <a:bodyPr wrap="square">
            <a:spAutoFit/>
          </a:bodyPr>
          <a:lstStyle/>
          <a:p>
            <a:pPr algn="l"/>
            <a:r>
              <a:rPr lang="ru-RU" sz="2400" b="1" dirty="0">
                <a:solidFill>
                  <a:srgbClr val="243857"/>
                </a:solidFill>
                <a:latin typeface="+mn-lt"/>
              </a:rPr>
              <a:t>Подготовлен анализ рынка и</a:t>
            </a:r>
            <a:r>
              <a:rPr lang="ru-RU" sz="2400" dirty="0">
                <a:solidFill>
                  <a:srgbClr val="243857"/>
                </a:solidFill>
                <a:latin typeface="+mn-lt"/>
              </a:rPr>
              <a:t> рекомендации по бизнес-модели (</a:t>
            </a:r>
            <a:r>
              <a:rPr lang="ru-RU" sz="2400" b="1" dirty="0">
                <a:solidFill>
                  <a:srgbClr val="243857"/>
                </a:solidFill>
                <a:latin typeface="+mn-lt"/>
              </a:rPr>
              <a:t>ЦКРТТ</a:t>
            </a:r>
            <a:r>
              <a:rPr lang="ru-RU" sz="2400" dirty="0">
                <a:solidFill>
                  <a:srgbClr val="243857"/>
                </a:solidFill>
                <a:latin typeface="+mn-lt"/>
              </a:rPr>
              <a:t>)</a:t>
            </a:r>
          </a:p>
        </p:txBody>
      </p:sp>
      <p:sp>
        <p:nvSpPr>
          <p:cNvPr id="17" name="Прямоугольник 16"/>
          <p:cNvSpPr/>
          <p:nvPr/>
        </p:nvSpPr>
        <p:spPr>
          <a:xfrm>
            <a:off x="13848184" y="4734938"/>
            <a:ext cx="2848474" cy="1569660"/>
          </a:xfrm>
          <a:prstGeom prst="rect">
            <a:avLst/>
          </a:prstGeom>
        </p:spPr>
        <p:txBody>
          <a:bodyPr wrap="square">
            <a:spAutoFit/>
          </a:bodyPr>
          <a:lstStyle/>
          <a:p>
            <a:pPr algn="l"/>
            <a:r>
              <a:rPr lang="ru-RU" sz="2400" b="1" dirty="0">
                <a:solidFill>
                  <a:srgbClr val="243857"/>
                </a:solidFill>
                <a:latin typeface="+mn-lt"/>
              </a:rPr>
              <a:t>Решение об оформлении РИД </a:t>
            </a:r>
            <a:r>
              <a:rPr lang="ru-RU" sz="2400" dirty="0">
                <a:solidFill>
                  <a:srgbClr val="243857"/>
                </a:solidFill>
                <a:latin typeface="+mn-lt"/>
              </a:rPr>
              <a:t>(ПЭВМ, ноу-хау)</a:t>
            </a:r>
          </a:p>
          <a:p>
            <a:pPr algn="l"/>
            <a:r>
              <a:rPr lang="ru-RU" sz="2400" b="1" dirty="0">
                <a:solidFill>
                  <a:srgbClr val="243857"/>
                </a:solidFill>
                <a:latin typeface="+mn-lt"/>
              </a:rPr>
              <a:t>(МЛБ)</a:t>
            </a:r>
            <a:endParaRPr lang="ru-RU" sz="2400" dirty="0">
              <a:solidFill>
                <a:srgbClr val="243857"/>
              </a:solidFill>
              <a:latin typeface="+mn-lt"/>
            </a:endParaRPr>
          </a:p>
        </p:txBody>
      </p:sp>
      <p:sp>
        <p:nvSpPr>
          <p:cNvPr id="18" name="Прямоугольник 17"/>
          <p:cNvSpPr/>
          <p:nvPr/>
        </p:nvSpPr>
        <p:spPr>
          <a:xfrm>
            <a:off x="18200510" y="4832688"/>
            <a:ext cx="2848474" cy="1938992"/>
          </a:xfrm>
          <a:prstGeom prst="rect">
            <a:avLst/>
          </a:prstGeom>
        </p:spPr>
        <p:txBody>
          <a:bodyPr wrap="square">
            <a:spAutoFit/>
          </a:bodyPr>
          <a:lstStyle/>
          <a:p>
            <a:pPr algn="l"/>
            <a:r>
              <a:rPr lang="ru-RU" sz="2400" b="1" dirty="0">
                <a:solidFill>
                  <a:srgbClr val="243857"/>
                </a:solidFill>
                <a:latin typeface="+mn-lt"/>
              </a:rPr>
              <a:t>Начало переговоров </a:t>
            </a:r>
            <a:r>
              <a:rPr lang="ru-RU" sz="2400" dirty="0">
                <a:solidFill>
                  <a:srgbClr val="243857"/>
                </a:solidFill>
                <a:latin typeface="+mn-lt"/>
              </a:rPr>
              <a:t>с индустриальным партнером и венчурным фондом (</a:t>
            </a:r>
            <a:r>
              <a:rPr lang="ru-RU" sz="2400" b="1" dirty="0">
                <a:solidFill>
                  <a:srgbClr val="243857"/>
                </a:solidFill>
                <a:latin typeface="+mn-lt"/>
              </a:rPr>
              <a:t>МЛБ, ДНП, ЦКРТТ</a:t>
            </a:r>
            <a:r>
              <a:rPr lang="ru-RU" sz="2400" dirty="0">
                <a:solidFill>
                  <a:srgbClr val="243857"/>
                </a:solidFill>
                <a:latin typeface="+mn-lt"/>
              </a:rPr>
              <a:t>)</a:t>
            </a:r>
          </a:p>
        </p:txBody>
      </p:sp>
      <p:sp>
        <p:nvSpPr>
          <p:cNvPr id="19" name="Прямоугольник 18"/>
          <p:cNvSpPr/>
          <p:nvPr/>
        </p:nvSpPr>
        <p:spPr>
          <a:xfrm>
            <a:off x="1110356" y="3708771"/>
            <a:ext cx="2848474" cy="461665"/>
          </a:xfrm>
          <a:prstGeom prst="rect">
            <a:avLst/>
          </a:prstGeom>
        </p:spPr>
        <p:txBody>
          <a:bodyPr wrap="square">
            <a:spAutoFit/>
          </a:bodyPr>
          <a:lstStyle/>
          <a:p>
            <a:pPr algn="l"/>
            <a:r>
              <a:rPr lang="ru-RU" sz="2400" i="1" dirty="0">
                <a:solidFill>
                  <a:srgbClr val="243857"/>
                </a:solidFill>
                <a:latin typeface="+mn-lt"/>
              </a:rPr>
              <a:t>Июнь</a:t>
            </a:r>
          </a:p>
        </p:txBody>
      </p:sp>
      <p:sp>
        <p:nvSpPr>
          <p:cNvPr id="20" name="Прямоугольник 19"/>
          <p:cNvSpPr/>
          <p:nvPr/>
        </p:nvSpPr>
        <p:spPr>
          <a:xfrm>
            <a:off x="6247182" y="3742295"/>
            <a:ext cx="2848474" cy="461665"/>
          </a:xfrm>
          <a:prstGeom prst="rect">
            <a:avLst/>
          </a:prstGeom>
        </p:spPr>
        <p:txBody>
          <a:bodyPr wrap="square">
            <a:spAutoFit/>
          </a:bodyPr>
          <a:lstStyle/>
          <a:p>
            <a:pPr algn="l"/>
            <a:r>
              <a:rPr lang="ru-RU" sz="2400" i="1" dirty="0">
                <a:solidFill>
                  <a:srgbClr val="243857"/>
                </a:solidFill>
                <a:latin typeface="+mn-lt"/>
              </a:rPr>
              <a:t>Сентябрь</a:t>
            </a:r>
          </a:p>
        </p:txBody>
      </p:sp>
      <p:sp>
        <p:nvSpPr>
          <p:cNvPr id="21" name="Прямоугольник 20"/>
          <p:cNvSpPr/>
          <p:nvPr/>
        </p:nvSpPr>
        <p:spPr>
          <a:xfrm>
            <a:off x="10551739" y="3732039"/>
            <a:ext cx="3440461" cy="461665"/>
          </a:xfrm>
          <a:prstGeom prst="rect">
            <a:avLst/>
          </a:prstGeom>
        </p:spPr>
        <p:txBody>
          <a:bodyPr wrap="square">
            <a:spAutoFit/>
          </a:bodyPr>
          <a:lstStyle/>
          <a:p>
            <a:pPr algn="l"/>
            <a:r>
              <a:rPr lang="ru-RU" sz="2400" i="1" dirty="0">
                <a:solidFill>
                  <a:srgbClr val="243857"/>
                </a:solidFill>
                <a:latin typeface="+mn-lt"/>
              </a:rPr>
              <a:t>Октябрь</a:t>
            </a:r>
          </a:p>
        </p:txBody>
      </p:sp>
      <p:sp>
        <p:nvSpPr>
          <p:cNvPr id="22" name="Прямоугольник 21"/>
          <p:cNvSpPr/>
          <p:nvPr/>
        </p:nvSpPr>
        <p:spPr>
          <a:xfrm>
            <a:off x="14568264" y="3744999"/>
            <a:ext cx="2848474" cy="461665"/>
          </a:xfrm>
          <a:prstGeom prst="rect">
            <a:avLst/>
          </a:prstGeom>
        </p:spPr>
        <p:txBody>
          <a:bodyPr wrap="square">
            <a:spAutoFit/>
          </a:bodyPr>
          <a:lstStyle/>
          <a:p>
            <a:pPr algn="l"/>
            <a:r>
              <a:rPr lang="ru-RU" sz="2400" i="1" dirty="0">
                <a:solidFill>
                  <a:srgbClr val="243857"/>
                </a:solidFill>
                <a:latin typeface="+mn-lt"/>
              </a:rPr>
              <a:t>Ноябрь</a:t>
            </a:r>
          </a:p>
        </p:txBody>
      </p:sp>
      <p:sp>
        <p:nvSpPr>
          <p:cNvPr id="25" name="Овал 24"/>
          <p:cNvSpPr/>
          <p:nvPr/>
        </p:nvSpPr>
        <p:spPr>
          <a:xfrm>
            <a:off x="19464808" y="4206664"/>
            <a:ext cx="288032" cy="288032"/>
          </a:xfrm>
          <a:prstGeom prst="ellipse">
            <a:avLst/>
          </a:prstGeom>
          <a:solidFill>
            <a:srgbClr val="335C92"/>
          </a:solidFill>
          <a:ln w="12700" cap="flat">
            <a:noFill/>
            <a:miter lim="400000"/>
          </a:ln>
          <a:effectLst>
            <a:outerShdw blurRad="50800" dist="25400" dir="5400000" rotWithShape="0">
              <a:srgbClr val="000000">
                <a:alpha val="50000"/>
              </a:srgbClr>
            </a:outerShdw>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71437" tIns="71437" rIns="71437" bIns="71437" numCol="1" spcCol="38100" rtlCol="0" anchor="ctr">
            <a:spAutoFit/>
          </a:bodyPr>
          <a:lstStyle/>
          <a:p>
            <a:pPr marL="0" marR="0" indent="0" algn="ctr" defTabSz="821531" rtl="0" fontAlgn="auto" latinLnBrk="0" hangingPunct="0">
              <a:lnSpc>
                <a:spcPct val="100000"/>
              </a:lnSpc>
              <a:spcBef>
                <a:spcPts val="0"/>
              </a:spcBef>
              <a:spcAft>
                <a:spcPts val="0"/>
              </a:spcAft>
              <a:buClrTx/>
              <a:buSzTx/>
              <a:buFontTx/>
              <a:buNone/>
              <a:tabLst/>
            </a:pPr>
            <a:endParaRPr kumimoji="0" lang="ru-RU" sz="3200" b="0" i="0" u="none" strike="noStrike" cap="none" spc="0" normalizeH="0" baseline="0">
              <a:ln>
                <a:noFill/>
              </a:ln>
              <a:solidFill>
                <a:srgbClr val="FFFFFF"/>
              </a:solidFill>
              <a:effectLst/>
              <a:uFillTx/>
              <a:latin typeface="+mj-lt"/>
              <a:ea typeface="+mj-ea"/>
              <a:cs typeface="+mj-cs"/>
              <a:sym typeface="Helvetica Light"/>
            </a:endParaRPr>
          </a:p>
        </p:txBody>
      </p:sp>
      <p:sp>
        <p:nvSpPr>
          <p:cNvPr id="26" name="Прямоугольник 25"/>
          <p:cNvSpPr/>
          <p:nvPr/>
        </p:nvSpPr>
        <p:spPr>
          <a:xfrm>
            <a:off x="18992598" y="3686262"/>
            <a:ext cx="2848474" cy="461665"/>
          </a:xfrm>
          <a:prstGeom prst="rect">
            <a:avLst/>
          </a:prstGeom>
        </p:spPr>
        <p:txBody>
          <a:bodyPr wrap="square">
            <a:spAutoFit/>
          </a:bodyPr>
          <a:lstStyle/>
          <a:p>
            <a:pPr algn="l"/>
            <a:r>
              <a:rPr lang="ru-RU" sz="2400" i="1" dirty="0">
                <a:solidFill>
                  <a:srgbClr val="243857"/>
                </a:solidFill>
                <a:latin typeface="+mn-lt"/>
              </a:rPr>
              <a:t>Декабрь</a:t>
            </a:r>
          </a:p>
        </p:txBody>
      </p:sp>
    </p:spTree>
    <p:extLst>
      <p:ext uri="{BB962C8B-B14F-4D97-AF65-F5344CB8AC3E}">
        <p14:creationId xmlns:p14="http://schemas.microsoft.com/office/powerpoint/2010/main" val="2326656017"/>
      </p:ext>
    </p:extLst>
  </p:cSld>
  <p:clrMapOvr>
    <a:masterClrMapping/>
  </p:clrMapOvr>
  <p:transition spd="med"/>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Линия"/>
          <p:cNvSpPr/>
          <p:nvPr/>
        </p:nvSpPr>
        <p:spPr>
          <a:xfrm>
            <a:off x="1226606" y="3689648"/>
            <a:ext cx="22370469" cy="0"/>
          </a:xfrm>
          <a:prstGeom prst="line">
            <a:avLst/>
          </a:prstGeom>
          <a:ln w="12700">
            <a:solidFill>
              <a:srgbClr val="253957"/>
            </a:solidFill>
            <a:miter lim="400000"/>
          </a:ln>
        </p:spPr>
        <p:txBody>
          <a:bodyPr lIns="71437" tIns="71437" rIns="71437" bIns="71437" anchor="ctr"/>
          <a:lstStyle/>
          <a:p>
            <a:pPr>
              <a:defRPr sz="3200"/>
            </a:pPr>
            <a:endParaRPr/>
          </a:p>
        </p:txBody>
      </p:sp>
      <p:sp>
        <p:nvSpPr>
          <p:cNvPr id="59" name="Очень крутой заголовок…"/>
          <p:cNvSpPr txBox="1"/>
          <p:nvPr/>
        </p:nvSpPr>
        <p:spPr>
          <a:xfrm>
            <a:off x="1134614" y="708517"/>
            <a:ext cx="21602400" cy="1296144"/>
          </a:xfrm>
          <a:prstGeom prst="rect">
            <a:avLst/>
          </a:prstGeom>
          <a:ln w="12700">
            <a:miter lim="400000"/>
          </a:ln>
          <a:extLst>
            <a:ext uri="{C572A759-6A51-4108-AA02-DFA0A04FC94B}">
              <ma14:wrappingTextBoxFlag xmlns:ma14="http://schemas.microsoft.com/office/mac/drawingml/2011/main" xmlns="" val="1"/>
            </a:ext>
          </a:extLst>
        </p:spPr>
        <p:txBody>
          <a:bodyPr lIns="71437" tIns="71437" rIns="71437" bIns="71437"/>
          <a:lstStyle/>
          <a:p>
            <a:pPr algn="l">
              <a:defRPr sz="7000" b="1" cap="all">
                <a:solidFill>
                  <a:srgbClr val="253957"/>
                </a:solidFill>
                <a:latin typeface="+mn-lt"/>
                <a:ea typeface="+mn-ea"/>
                <a:cs typeface="+mn-cs"/>
                <a:sym typeface="Arial Narrow"/>
              </a:defRPr>
            </a:pPr>
            <a:r>
              <a:rPr lang="ru-RU" sz="6000" b="1" cap="all" dirty="0" smtClean="0">
                <a:solidFill>
                  <a:srgbClr val="253957"/>
                </a:solidFill>
                <a:sym typeface="Arial Narrow"/>
              </a:rPr>
              <a:t>Ключевые вопросы</a:t>
            </a:r>
            <a:endParaRPr sz="6000" dirty="0"/>
          </a:p>
        </p:txBody>
      </p:sp>
      <p:pic>
        <p:nvPicPr>
          <p:cNvPr id="63" name="Изображение" descr="Изображение"/>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21868883" y="330138"/>
            <a:ext cx="1728192" cy="1728192"/>
          </a:xfrm>
          <a:prstGeom prst="rect">
            <a:avLst/>
          </a:prstGeom>
          <a:ln w="12700">
            <a:miter lim="400000"/>
          </a:ln>
        </p:spPr>
      </p:pic>
      <p:sp>
        <p:nvSpPr>
          <p:cNvPr id="2" name="Номер слайда 1"/>
          <p:cNvSpPr>
            <a:spLocks noGrp="1"/>
          </p:cNvSpPr>
          <p:nvPr>
            <p:ph type="sldNum" sz="quarter" idx="2"/>
          </p:nvPr>
        </p:nvSpPr>
        <p:spPr/>
        <p:txBody>
          <a:bodyPr/>
          <a:lstStyle/>
          <a:p>
            <a:fld id="{86CB4B4D-7CA3-9044-876B-883B54F8677D}" type="slidenum">
              <a:rPr lang="ru-RU" smtClean="0"/>
              <a:t>26</a:t>
            </a:fld>
            <a:endParaRPr lang="ru-RU"/>
          </a:p>
        </p:txBody>
      </p:sp>
      <p:sp>
        <p:nvSpPr>
          <p:cNvPr id="4" name="Прямоугольник 3"/>
          <p:cNvSpPr/>
          <p:nvPr/>
        </p:nvSpPr>
        <p:spPr>
          <a:xfrm>
            <a:off x="1226606" y="3977680"/>
            <a:ext cx="22370470" cy="9325630"/>
          </a:xfrm>
          <a:prstGeom prst="rect">
            <a:avLst/>
          </a:prstGeom>
        </p:spPr>
        <p:txBody>
          <a:bodyPr wrap="square">
            <a:spAutoFit/>
          </a:bodyPr>
          <a:lstStyle/>
          <a:p>
            <a:pPr marL="742950" indent="-742950" algn="l">
              <a:buFont typeface="Wingdings" panose="05000000000000000000" pitchFamily="2" charset="2"/>
              <a:buChar char="q"/>
            </a:pPr>
            <a:r>
              <a:rPr lang="ru-RU" sz="4000" b="1" dirty="0">
                <a:solidFill>
                  <a:srgbClr val="243857"/>
                </a:solidFill>
                <a:latin typeface="+mn-lt"/>
              </a:rPr>
              <a:t>Продукт</a:t>
            </a:r>
            <a:r>
              <a:rPr lang="ru-RU" sz="4000" dirty="0">
                <a:solidFill>
                  <a:srgbClr val="243857"/>
                </a:solidFill>
                <a:latin typeface="+mn-lt"/>
              </a:rPr>
              <a:t> – какую проблему он решает?</a:t>
            </a:r>
          </a:p>
          <a:p>
            <a:pPr marL="742950" indent="-742950" algn="l">
              <a:buFont typeface="Wingdings" panose="05000000000000000000" pitchFamily="2" charset="2"/>
              <a:buChar char="q"/>
            </a:pPr>
            <a:endParaRPr lang="ru-RU" sz="4000" dirty="0">
              <a:solidFill>
                <a:srgbClr val="243857"/>
              </a:solidFill>
              <a:latin typeface="+mn-lt"/>
            </a:endParaRPr>
          </a:p>
          <a:p>
            <a:pPr marL="742950" indent="-742950" algn="l">
              <a:buFont typeface="Wingdings" panose="05000000000000000000" pitchFamily="2" charset="2"/>
              <a:buChar char="q"/>
            </a:pPr>
            <a:r>
              <a:rPr lang="ru-RU" sz="4000" b="1" dirty="0" smtClean="0">
                <a:solidFill>
                  <a:srgbClr val="243857"/>
                </a:solidFill>
                <a:latin typeface="+mn-lt"/>
              </a:rPr>
              <a:t>Связи </a:t>
            </a:r>
            <a:r>
              <a:rPr lang="ru-RU" sz="4000" dirty="0" smtClean="0">
                <a:solidFill>
                  <a:srgbClr val="243857"/>
                </a:solidFill>
                <a:latin typeface="+mn-lt"/>
              </a:rPr>
              <a:t>с партнерами и заказчиками</a:t>
            </a:r>
            <a:endParaRPr lang="ru-RU" sz="4000" dirty="0">
              <a:solidFill>
                <a:srgbClr val="243857"/>
              </a:solidFill>
              <a:latin typeface="+mn-lt"/>
            </a:endParaRPr>
          </a:p>
          <a:p>
            <a:pPr marL="742950" indent="-742950" algn="l">
              <a:buFont typeface="Wingdings" panose="05000000000000000000" pitchFamily="2" charset="2"/>
              <a:buChar char="q"/>
            </a:pPr>
            <a:endParaRPr lang="ru-RU" sz="4000" dirty="0">
              <a:solidFill>
                <a:srgbClr val="243857"/>
              </a:solidFill>
              <a:latin typeface="+mn-lt"/>
            </a:endParaRPr>
          </a:p>
          <a:p>
            <a:pPr marL="742950" indent="-742950" algn="l">
              <a:buFont typeface="Wingdings" panose="05000000000000000000" pitchFamily="2" charset="2"/>
              <a:buChar char="q"/>
            </a:pPr>
            <a:r>
              <a:rPr lang="ru-RU" sz="4000" dirty="0">
                <a:solidFill>
                  <a:srgbClr val="243857"/>
                </a:solidFill>
                <a:latin typeface="+mn-lt"/>
              </a:rPr>
              <a:t>Команда проекта должна включать человека, выполняющего роль «</a:t>
            </a:r>
            <a:r>
              <a:rPr lang="ru-RU" sz="4000" b="1" dirty="0">
                <a:solidFill>
                  <a:srgbClr val="243857"/>
                </a:solidFill>
                <a:latin typeface="+mn-lt"/>
              </a:rPr>
              <a:t>менеджера продукта</a:t>
            </a:r>
            <a:r>
              <a:rPr lang="ru-RU" sz="4000" dirty="0">
                <a:solidFill>
                  <a:srgbClr val="243857"/>
                </a:solidFill>
                <a:latin typeface="+mn-lt"/>
              </a:rPr>
              <a:t>»</a:t>
            </a:r>
          </a:p>
          <a:p>
            <a:pPr marL="742950" indent="-742950" algn="l">
              <a:buFont typeface="Wingdings" panose="05000000000000000000" pitchFamily="2" charset="2"/>
              <a:buChar char="q"/>
            </a:pPr>
            <a:endParaRPr lang="ru-RU" sz="4000" dirty="0">
              <a:solidFill>
                <a:srgbClr val="243857"/>
              </a:solidFill>
              <a:latin typeface="+mn-lt"/>
            </a:endParaRPr>
          </a:p>
          <a:p>
            <a:pPr marL="742950" indent="-742950" algn="l">
              <a:buFont typeface="Wingdings" panose="05000000000000000000" pitchFamily="2" charset="2"/>
              <a:buChar char="q"/>
            </a:pPr>
            <a:r>
              <a:rPr lang="ru-RU" sz="4000" b="1" dirty="0">
                <a:solidFill>
                  <a:srgbClr val="243857"/>
                </a:solidFill>
                <a:latin typeface="+mn-lt"/>
              </a:rPr>
              <a:t>Временные рамки </a:t>
            </a:r>
            <a:r>
              <a:rPr lang="ru-RU" sz="4000" dirty="0">
                <a:solidFill>
                  <a:srgbClr val="243857"/>
                </a:solidFill>
                <a:latin typeface="+mn-lt"/>
              </a:rPr>
              <a:t>проекта по коммерциализации крайне сложно спланировать</a:t>
            </a:r>
          </a:p>
          <a:p>
            <a:pPr marL="742950" indent="-742950" algn="l">
              <a:buFont typeface="Wingdings" panose="05000000000000000000" pitchFamily="2" charset="2"/>
              <a:buChar char="q"/>
            </a:pPr>
            <a:endParaRPr lang="ru-RU" sz="4000" dirty="0">
              <a:solidFill>
                <a:srgbClr val="243857"/>
              </a:solidFill>
              <a:latin typeface="+mn-lt"/>
            </a:endParaRPr>
          </a:p>
          <a:p>
            <a:pPr marL="742950" indent="-742950" algn="l">
              <a:buFont typeface="Wingdings" panose="05000000000000000000" pitchFamily="2" charset="2"/>
              <a:buChar char="q"/>
            </a:pPr>
            <a:r>
              <a:rPr lang="ru-RU" sz="4000" b="1" dirty="0">
                <a:solidFill>
                  <a:srgbClr val="243857"/>
                </a:solidFill>
                <a:latin typeface="+mn-lt"/>
              </a:rPr>
              <a:t>Итерационный</a:t>
            </a:r>
            <a:r>
              <a:rPr lang="ru-RU" sz="4000" dirty="0">
                <a:solidFill>
                  <a:srgbClr val="243857"/>
                </a:solidFill>
                <a:latin typeface="+mn-lt"/>
              </a:rPr>
              <a:t> процесс работы</a:t>
            </a:r>
          </a:p>
          <a:p>
            <a:pPr marL="742950" indent="-742950" algn="l">
              <a:buFont typeface="Wingdings" panose="05000000000000000000" pitchFamily="2" charset="2"/>
              <a:buChar char="q"/>
            </a:pPr>
            <a:endParaRPr lang="ru-RU" sz="4000" dirty="0">
              <a:solidFill>
                <a:srgbClr val="243857"/>
              </a:solidFill>
              <a:latin typeface="+mn-lt"/>
            </a:endParaRPr>
          </a:p>
          <a:p>
            <a:pPr marL="742950" indent="-742950" algn="l">
              <a:buFont typeface="Wingdings" panose="05000000000000000000" pitchFamily="2" charset="2"/>
              <a:buChar char="q"/>
            </a:pPr>
            <a:r>
              <a:rPr lang="ru-RU" sz="4000" b="1" dirty="0" err="1" smtClean="0">
                <a:solidFill>
                  <a:srgbClr val="243857"/>
                </a:solidFill>
                <a:latin typeface="+mn-lt"/>
              </a:rPr>
              <a:t>РИДы</a:t>
            </a:r>
            <a:r>
              <a:rPr lang="ru-RU" sz="4000" b="1" dirty="0" smtClean="0">
                <a:solidFill>
                  <a:srgbClr val="243857"/>
                </a:solidFill>
                <a:latin typeface="+mn-lt"/>
              </a:rPr>
              <a:t> </a:t>
            </a:r>
            <a:r>
              <a:rPr lang="ru-RU" sz="4000" dirty="0">
                <a:solidFill>
                  <a:srgbClr val="243857"/>
                </a:solidFill>
                <a:latin typeface="+mn-lt"/>
              </a:rPr>
              <a:t>– отражают научный задел для создания продукта, но могут корректироваться исходя из выбранной </a:t>
            </a:r>
            <a:r>
              <a:rPr lang="ru-RU" sz="4000" dirty="0" smtClean="0">
                <a:solidFill>
                  <a:srgbClr val="243857"/>
                </a:solidFill>
                <a:latin typeface="+mn-lt"/>
              </a:rPr>
              <a:t>бизнес-модели. Для коммерциализации </a:t>
            </a:r>
            <a:r>
              <a:rPr lang="ru-RU" sz="4000" b="1" dirty="0" smtClean="0">
                <a:solidFill>
                  <a:srgbClr val="243857"/>
                </a:solidFill>
                <a:latin typeface="+mn-lt"/>
              </a:rPr>
              <a:t>РИД должен стать НМА</a:t>
            </a:r>
          </a:p>
          <a:p>
            <a:pPr marL="742950" indent="-742950" algn="l">
              <a:buFont typeface="Wingdings" panose="05000000000000000000" pitchFamily="2" charset="2"/>
              <a:buChar char="q"/>
            </a:pPr>
            <a:endParaRPr lang="ru-RU" sz="4000" dirty="0" smtClean="0">
              <a:solidFill>
                <a:srgbClr val="243857"/>
              </a:solidFill>
              <a:latin typeface="+mn-lt"/>
            </a:endParaRPr>
          </a:p>
          <a:p>
            <a:pPr marL="742950" indent="-742950" algn="l">
              <a:buFont typeface="Wingdings" panose="05000000000000000000" pitchFamily="2" charset="2"/>
              <a:buChar char="q"/>
            </a:pPr>
            <a:r>
              <a:rPr lang="ru-RU" sz="4000" b="1" dirty="0">
                <a:solidFill>
                  <a:srgbClr val="243857"/>
                </a:solidFill>
                <a:latin typeface="+mn-lt"/>
              </a:rPr>
              <a:t>Лицензионные доходы </a:t>
            </a:r>
            <a:r>
              <a:rPr lang="ru-RU" sz="4000" dirty="0">
                <a:solidFill>
                  <a:srgbClr val="243857"/>
                </a:solidFill>
                <a:latin typeface="+mn-lt"/>
              </a:rPr>
              <a:t>не связаны с выполнением определенных работ согласно техническому заданию. </a:t>
            </a:r>
          </a:p>
          <a:p>
            <a:pPr marL="742950" indent="-742950" algn="l">
              <a:buFont typeface="Wingdings" panose="05000000000000000000" pitchFamily="2" charset="2"/>
              <a:buChar char="q"/>
            </a:pPr>
            <a:endParaRPr lang="ru-RU" sz="4000" dirty="0">
              <a:solidFill>
                <a:srgbClr val="243857"/>
              </a:solidFill>
              <a:latin typeface="+mn-lt"/>
            </a:endParaRPr>
          </a:p>
        </p:txBody>
      </p:sp>
    </p:spTree>
    <p:extLst>
      <p:ext uri="{BB962C8B-B14F-4D97-AF65-F5344CB8AC3E}">
        <p14:creationId xmlns:p14="http://schemas.microsoft.com/office/powerpoint/2010/main" val="2734963173"/>
      </p:ext>
    </p:extLst>
  </p:cSld>
  <p:clrMapOvr>
    <a:masterClrMapping/>
  </p:clrMapOvr>
  <p:transition spd="med"/>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Линия"/>
          <p:cNvSpPr/>
          <p:nvPr/>
        </p:nvSpPr>
        <p:spPr>
          <a:xfrm>
            <a:off x="1226606" y="2643366"/>
            <a:ext cx="22370469" cy="0"/>
          </a:xfrm>
          <a:prstGeom prst="line">
            <a:avLst/>
          </a:prstGeom>
          <a:ln w="12700">
            <a:solidFill>
              <a:srgbClr val="253957"/>
            </a:solidFill>
            <a:miter lim="400000"/>
          </a:ln>
        </p:spPr>
        <p:txBody>
          <a:bodyPr lIns="71437" tIns="71437" rIns="71437" bIns="71437" anchor="ctr"/>
          <a:lstStyle/>
          <a:p>
            <a:pPr>
              <a:defRPr sz="3200"/>
            </a:pPr>
            <a:endParaRPr/>
          </a:p>
        </p:txBody>
      </p:sp>
      <p:sp>
        <p:nvSpPr>
          <p:cNvPr id="59" name="Очень крутой заголовок…"/>
          <p:cNvSpPr txBox="1"/>
          <p:nvPr/>
        </p:nvSpPr>
        <p:spPr>
          <a:xfrm>
            <a:off x="1134614" y="708517"/>
            <a:ext cx="21602400" cy="1296144"/>
          </a:xfrm>
          <a:prstGeom prst="rect">
            <a:avLst/>
          </a:prstGeom>
          <a:ln w="12700">
            <a:miter lim="400000"/>
          </a:ln>
          <a:extLst>
            <a:ext uri="{C572A759-6A51-4108-AA02-DFA0A04FC94B}">
              <ma14:wrappingTextBoxFlag xmlns:ma14="http://schemas.microsoft.com/office/mac/drawingml/2011/main" xmlns="" val="1"/>
            </a:ext>
          </a:extLst>
        </p:spPr>
        <p:txBody>
          <a:bodyPr lIns="71437" tIns="71437" rIns="71437" bIns="71437"/>
          <a:lstStyle/>
          <a:p>
            <a:pPr algn="l">
              <a:defRPr sz="7000" b="1" cap="all">
                <a:solidFill>
                  <a:srgbClr val="253957"/>
                </a:solidFill>
                <a:latin typeface="+mn-lt"/>
                <a:ea typeface="+mn-ea"/>
                <a:cs typeface="+mn-cs"/>
                <a:sym typeface="Arial Narrow"/>
              </a:defRPr>
            </a:pPr>
            <a:r>
              <a:rPr lang="ru-RU" sz="6000" b="1" cap="all" dirty="0" smtClean="0">
                <a:solidFill>
                  <a:srgbClr val="C00000"/>
                </a:solidFill>
                <a:sym typeface="Arial Narrow"/>
              </a:rPr>
              <a:t>Кому </a:t>
            </a:r>
            <a:r>
              <a:rPr lang="ru-RU" sz="6000" b="1" cap="all" dirty="0" smtClean="0">
                <a:solidFill>
                  <a:srgbClr val="243857"/>
                </a:solidFill>
                <a:sym typeface="Arial Narrow"/>
              </a:rPr>
              <a:t>звонить в ЦКРТТ?</a:t>
            </a:r>
            <a:endParaRPr sz="6000" dirty="0"/>
          </a:p>
        </p:txBody>
      </p:sp>
      <p:pic>
        <p:nvPicPr>
          <p:cNvPr id="63" name="Изображение" descr="Изображение"/>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21868883" y="330138"/>
            <a:ext cx="1728192" cy="1728192"/>
          </a:xfrm>
          <a:prstGeom prst="rect">
            <a:avLst/>
          </a:prstGeom>
          <a:ln w="12700">
            <a:miter lim="400000"/>
          </a:ln>
        </p:spPr>
      </p:pic>
      <p:sp>
        <p:nvSpPr>
          <p:cNvPr id="2" name="Номер слайда 1"/>
          <p:cNvSpPr>
            <a:spLocks noGrp="1"/>
          </p:cNvSpPr>
          <p:nvPr>
            <p:ph type="sldNum" sz="quarter" idx="2"/>
          </p:nvPr>
        </p:nvSpPr>
        <p:spPr/>
        <p:txBody>
          <a:bodyPr/>
          <a:lstStyle/>
          <a:p>
            <a:fld id="{86CB4B4D-7CA3-9044-876B-883B54F8677D}" type="slidenum">
              <a:rPr lang="ru-RU" smtClean="0"/>
              <a:t>27</a:t>
            </a:fld>
            <a:endParaRPr lang="ru-RU"/>
          </a:p>
        </p:txBody>
      </p:sp>
      <p:sp>
        <p:nvSpPr>
          <p:cNvPr id="4" name="Прямоугольник 3"/>
          <p:cNvSpPr/>
          <p:nvPr/>
        </p:nvSpPr>
        <p:spPr>
          <a:xfrm>
            <a:off x="1226605" y="3257600"/>
            <a:ext cx="22370470" cy="3139321"/>
          </a:xfrm>
          <a:prstGeom prst="rect">
            <a:avLst/>
          </a:prstGeom>
        </p:spPr>
        <p:txBody>
          <a:bodyPr wrap="square">
            <a:spAutoFit/>
          </a:bodyPr>
          <a:lstStyle/>
          <a:p>
            <a:pPr marL="857250" indent="-857250" algn="l">
              <a:buFont typeface="Arial" panose="020B0604020202020204" pitchFamily="34" charset="0"/>
              <a:buChar char="•"/>
            </a:pPr>
            <a:r>
              <a:rPr lang="ru-RU" sz="6600" b="1" dirty="0" smtClean="0">
                <a:solidFill>
                  <a:srgbClr val="243857"/>
                </a:solidFill>
                <a:latin typeface="+mn-lt"/>
              </a:rPr>
              <a:t>Яновский Антон </a:t>
            </a:r>
            <a:r>
              <a:rPr lang="ru-RU" sz="6600" b="1" dirty="0" smtClean="0">
                <a:solidFill>
                  <a:srgbClr val="243857"/>
                </a:solidFill>
                <a:latin typeface="+mn-lt"/>
              </a:rPr>
              <a:t>Эдуардович </a:t>
            </a:r>
            <a:r>
              <a:rPr lang="ru-RU" sz="6600" dirty="0" smtClean="0">
                <a:solidFill>
                  <a:srgbClr val="243857"/>
                </a:solidFill>
                <a:latin typeface="+mn-lt"/>
              </a:rPr>
              <a:t>(+7-910-911-68-37)</a:t>
            </a:r>
            <a:endParaRPr lang="ru-RU" sz="6600" dirty="0">
              <a:solidFill>
                <a:srgbClr val="243857"/>
              </a:solidFill>
              <a:latin typeface="+mn-lt"/>
            </a:endParaRPr>
          </a:p>
          <a:p>
            <a:pPr marL="857250" indent="-857250" algn="l">
              <a:buFont typeface="Arial" panose="020B0604020202020204" pitchFamily="34" charset="0"/>
              <a:buChar char="•"/>
            </a:pPr>
            <a:endParaRPr lang="ru-RU" sz="6600" dirty="0">
              <a:solidFill>
                <a:srgbClr val="243857"/>
              </a:solidFill>
              <a:latin typeface="+mn-lt"/>
            </a:endParaRPr>
          </a:p>
          <a:p>
            <a:pPr marL="857250" indent="-857250" algn="l">
              <a:buFont typeface="Arial" panose="020B0604020202020204" pitchFamily="34" charset="0"/>
              <a:buChar char="•"/>
            </a:pPr>
            <a:r>
              <a:rPr lang="ru-RU" sz="6600" b="1" dirty="0" smtClean="0">
                <a:solidFill>
                  <a:srgbClr val="243857"/>
                </a:solidFill>
                <a:latin typeface="+mn-lt"/>
              </a:rPr>
              <a:t>Пильнов Геннадий </a:t>
            </a:r>
            <a:r>
              <a:rPr lang="ru-RU" sz="6600" b="1" dirty="0" smtClean="0">
                <a:solidFill>
                  <a:srgbClr val="243857"/>
                </a:solidFill>
                <a:latin typeface="+mn-lt"/>
              </a:rPr>
              <a:t>Борисович </a:t>
            </a:r>
            <a:r>
              <a:rPr lang="ru-RU" sz="6600" dirty="0">
                <a:solidFill>
                  <a:srgbClr val="243857"/>
                </a:solidFill>
                <a:latin typeface="+mn-lt"/>
              </a:rPr>
              <a:t>(+</a:t>
            </a:r>
            <a:r>
              <a:rPr lang="ru-RU" sz="6600" dirty="0" smtClean="0">
                <a:solidFill>
                  <a:srgbClr val="243857"/>
                </a:solidFill>
                <a:latin typeface="+mn-lt"/>
              </a:rPr>
              <a:t>7-900-577-41-90)</a:t>
            </a:r>
            <a:endParaRPr lang="ru-RU" sz="6600" dirty="0">
              <a:solidFill>
                <a:srgbClr val="243857"/>
              </a:solidFill>
              <a:latin typeface="+mn-lt"/>
            </a:endParaRPr>
          </a:p>
        </p:txBody>
      </p:sp>
    </p:spTree>
    <p:extLst>
      <p:ext uri="{BB962C8B-B14F-4D97-AF65-F5344CB8AC3E}">
        <p14:creationId xmlns:p14="http://schemas.microsoft.com/office/powerpoint/2010/main" val="342223791"/>
      </p:ext>
    </p:extLst>
  </p:cSld>
  <p:clrMapOvr>
    <a:masterClrMapping/>
  </p:clrMapOvr>
  <p:transition spd="med"/>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Линия"/>
          <p:cNvSpPr/>
          <p:nvPr/>
        </p:nvSpPr>
        <p:spPr>
          <a:xfrm>
            <a:off x="1226606" y="2643366"/>
            <a:ext cx="22370469" cy="0"/>
          </a:xfrm>
          <a:prstGeom prst="line">
            <a:avLst/>
          </a:prstGeom>
          <a:ln w="12700">
            <a:solidFill>
              <a:srgbClr val="253957"/>
            </a:solidFill>
            <a:miter lim="400000"/>
          </a:ln>
        </p:spPr>
        <p:txBody>
          <a:bodyPr lIns="71437" tIns="71437" rIns="71437" bIns="71437" anchor="ctr"/>
          <a:lstStyle/>
          <a:p>
            <a:pPr>
              <a:defRPr sz="3200"/>
            </a:pPr>
            <a:endParaRPr/>
          </a:p>
        </p:txBody>
      </p:sp>
      <p:sp>
        <p:nvSpPr>
          <p:cNvPr id="59" name="Очень крутой заголовок…"/>
          <p:cNvSpPr txBox="1"/>
          <p:nvPr/>
        </p:nvSpPr>
        <p:spPr>
          <a:xfrm>
            <a:off x="1134614" y="708517"/>
            <a:ext cx="21602400" cy="1296144"/>
          </a:xfrm>
          <a:prstGeom prst="rect">
            <a:avLst/>
          </a:prstGeom>
          <a:ln w="12700">
            <a:miter lim="400000"/>
          </a:ln>
          <a:extLst>
            <a:ext uri="{C572A759-6A51-4108-AA02-DFA0A04FC94B}">
              <ma14:wrappingTextBoxFlag xmlns:ma14="http://schemas.microsoft.com/office/mac/drawingml/2011/main" xmlns="" val="1"/>
            </a:ext>
          </a:extLst>
        </p:spPr>
        <p:txBody>
          <a:bodyPr lIns="71437" tIns="71437" rIns="71437" bIns="71437"/>
          <a:lstStyle/>
          <a:p>
            <a:pPr algn="l">
              <a:defRPr sz="7000" b="1" cap="all">
                <a:solidFill>
                  <a:srgbClr val="253957"/>
                </a:solidFill>
                <a:latin typeface="+mn-lt"/>
                <a:ea typeface="+mn-ea"/>
                <a:cs typeface="+mn-cs"/>
                <a:sym typeface="Arial Narrow"/>
              </a:defRPr>
            </a:pPr>
            <a:r>
              <a:rPr lang="ru-RU" sz="6000" dirty="0" smtClean="0">
                <a:solidFill>
                  <a:srgbClr val="C00000"/>
                </a:solidFill>
              </a:rPr>
              <a:t>Зачем</a:t>
            </a:r>
            <a:r>
              <a:rPr lang="ru-RU" sz="6000" dirty="0" smtClean="0"/>
              <a:t> в университете необходима деятельность по коммерциализации?</a:t>
            </a:r>
            <a:endParaRPr sz="6000" dirty="0"/>
          </a:p>
        </p:txBody>
      </p:sp>
      <p:pic>
        <p:nvPicPr>
          <p:cNvPr id="63" name="Изображение" descr="Изображение"/>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21868883" y="330138"/>
            <a:ext cx="1728192" cy="1728192"/>
          </a:xfrm>
          <a:prstGeom prst="rect">
            <a:avLst/>
          </a:prstGeom>
          <a:ln w="12700">
            <a:miter lim="400000"/>
          </a:ln>
        </p:spPr>
      </p:pic>
      <p:sp>
        <p:nvSpPr>
          <p:cNvPr id="6" name="Заголовок основного текста"/>
          <p:cNvSpPr txBox="1"/>
          <p:nvPr/>
        </p:nvSpPr>
        <p:spPr>
          <a:xfrm>
            <a:off x="12411840" y="2897560"/>
            <a:ext cx="10965394" cy="9793088"/>
          </a:xfrm>
          <a:prstGeom prst="rect">
            <a:avLst/>
          </a:prstGeom>
          <a:solidFill>
            <a:schemeClr val="bg1"/>
          </a:solidFill>
          <a:ln w="12700">
            <a:miter lim="400000"/>
          </a:ln>
          <a:extLst>
            <a:ext uri="{C572A759-6A51-4108-AA02-DFA0A04FC94B}">
              <ma14:wrappingTextBoxFlag xmlns:ma14="http://schemas.microsoft.com/office/mac/drawingml/2011/main" xmlns="" val="1"/>
            </a:ext>
          </a:extLst>
        </p:spPr>
        <p:txBody>
          <a:bodyPr lIns="71437" tIns="71437" rIns="71437" bIns="71437" anchor="t"/>
          <a:lstStyle>
            <a:lvl1pPr algn="l">
              <a:defRPr sz="4200" b="1">
                <a:solidFill>
                  <a:srgbClr val="253957"/>
                </a:solidFill>
                <a:latin typeface="+mn-lt"/>
                <a:ea typeface="+mn-ea"/>
                <a:cs typeface="+mn-cs"/>
                <a:sym typeface="Arial Narrow"/>
              </a:defRPr>
            </a:lvl1pPr>
          </a:lstStyle>
          <a:p>
            <a:endParaRPr lang="ru-RU" sz="3200" dirty="0">
              <a:solidFill>
                <a:srgbClr val="C00000"/>
              </a:solidFill>
            </a:endParaRPr>
          </a:p>
        </p:txBody>
      </p:sp>
      <p:sp>
        <p:nvSpPr>
          <p:cNvPr id="2" name="Номер слайда 1"/>
          <p:cNvSpPr>
            <a:spLocks noGrp="1"/>
          </p:cNvSpPr>
          <p:nvPr>
            <p:ph type="sldNum" sz="quarter" idx="2"/>
          </p:nvPr>
        </p:nvSpPr>
        <p:spPr/>
        <p:txBody>
          <a:bodyPr/>
          <a:lstStyle/>
          <a:p>
            <a:fld id="{86CB4B4D-7CA3-9044-876B-883B54F8677D}" type="slidenum">
              <a:rPr lang="ru-RU" smtClean="0"/>
              <a:t>3</a:t>
            </a:fld>
            <a:endParaRPr lang="ru-RU"/>
          </a:p>
        </p:txBody>
      </p:sp>
    </p:spTree>
    <p:extLst>
      <p:ext uri="{BB962C8B-B14F-4D97-AF65-F5344CB8AC3E}">
        <p14:creationId xmlns:p14="http://schemas.microsoft.com/office/powerpoint/2010/main" val="1410174736"/>
      </p:ext>
    </p:extLst>
  </p:cSld>
  <p:clrMapOvr>
    <a:masterClrMapping/>
  </p:clrMapOvr>
  <p:transition spd="med"/>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Линия"/>
          <p:cNvSpPr/>
          <p:nvPr/>
        </p:nvSpPr>
        <p:spPr>
          <a:xfrm>
            <a:off x="1226606" y="2643366"/>
            <a:ext cx="22370469" cy="0"/>
          </a:xfrm>
          <a:prstGeom prst="line">
            <a:avLst/>
          </a:prstGeom>
          <a:ln w="12700">
            <a:solidFill>
              <a:srgbClr val="253957"/>
            </a:solidFill>
            <a:miter lim="400000"/>
          </a:ln>
        </p:spPr>
        <p:txBody>
          <a:bodyPr lIns="71437" tIns="71437" rIns="71437" bIns="71437" anchor="ctr"/>
          <a:lstStyle/>
          <a:p>
            <a:pPr>
              <a:defRPr sz="3200"/>
            </a:pPr>
            <a:endParaRPr/>
          </a:p>
        </p:txBody>
      </p:sp>
      <p:sp>
        <p:nvSpPr>
          <p:cNvPr id="59" name="Очень крутой заголовок…"/>
          <p:cNvSpPr txBox="1"/>
          <p:nvPr/>
        </p:nvSpPr>
        <p:spPr>
          <a:xfrm>
            <a:off x="1134614" y="708517"/>
            <a:ext cx="21602400" cy="1296144"/>
          </a:xfrm>
          <a:prstGeom prst="rect">
            <a:avLst/>
          </a:prstGeom>
          <a:ln w="12700">
            <a:miter lim="400000"/>
          </a:ln>
          <a:extLst>
            <a:ext uri="{C572A759-6A51-4108-AA02-DFA0A04FC94B}">
              <ma14:wrappingTextBoxFlag xmlns:ma14="http://schemas.microsoft.com/office/mac/drawingml/2011/main" xmlns="" val="1"/>
            </a:ext>
          </a:extLst>
        </p:spPr>
        <p:txBody>
          <a:bodyPr lIns="71437" tIns="71437" rIns="71437" bIns="71437"/>
          <a:lstStyle/>
          <a:p>
            <a:pPr algn="l">
              <a:defRPr sz="7000" b="1" cap="all">
                <a:solidFill>
                  <a:srgbClr val="253957"/>
                </a:solidFill>
                <a:latin typeface="+mn-lt"/>
                <a:ea typeface="+mn-ea"/>
                <a:cs typeface="+mn-cs"/>
                <a:sym typeface="Arial Narrow"/>
              </a:defRPr>
            </a:pPr>
            <a:r>
              <a:rPr lang="ru-RU" sz="6000" dirty="0"/>
              <a:t>Коммерциализация как инструмент повышения востребованности научных результатов</a:t>
            </a:r>
            <a:endParaRPr sz="6000" dirty="0"/>
          </a:p>
        </p:txBody>
      </p:sp>
      <p:pic>
        <p:nvPicPr>
          <p:cNvPr id="63" name="Изображение" descr="Изображение"/>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21868883" y="330138"/>
            <a:ext cx="1728192" cy="1728192"/>
          </a:xfrm>
          <a:prstGeom prst="rect">
            <a:avLst/>
          </a:prstGeom>
          <a:ln w="12700">
            <a:miter lim="400000"/>
          </a:ln>
        </p:spPr>
      </p:pic>
      <p:sp>
        <p:nvSpPr>
          <p:cNvPr id="2" name="Прямоугольник 1"/>
          <p:cNvSpPr/>
          <p:nvPr/>
        </p:nvSpPr>
        <p:spPr>
          <a:xfrm>
            <a:off x="1894856" y="7562562"/>
            <a:ext cx="5040560" cy="4472783"/>
          </a:xfrm>
          <a:prstGeom prst="rect">
            <a:avLst/>
          </a:prstGeom>
          <a:noFill/>
          <a:ln w="25400" cap="flat">
            <a:solidFill>
              <a:srgbClr val="335C92"/>
            </a:solidFill>
            <a:prstDash val="dash"/>
            <a:miter lim="400000"/>
          </a:ln>
          <a:effectLst>
            <a:outerShdw blurRad="50800" dist="25400" dir="5400000" rotWithShape="0">
              <a:srgbClr val="000000">
                <a:alpha val="50000"/>
              </a:srgbClr>
            </a:outerShdw>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71437" tIns="71437" rIns="71437" bIns="71437" numCol="1" spcCol="38100" rtlCol="0" anchor="ctr">
            <a:spAutoFit/>
          </a:bodyPr>
          <a:lstStyle/>
          <a:p>
            <a:pPr marL="0" marR="0" indent="0" algn="ctr" defTabSz="821531" rtl="0" fontAlgn="auto" latinLnBrk="0" hangingPunct="0">
              <a:lnSpc>
                <a:spcPct val="100000"/>
              </a:lnSpc>
              <a:spcBef>
                <a:spcPts val="0"/>
              </a:spcBef>
              <a:spcAft>
                <a:spcPts val="0"/>
              </a:spcAft>
              <a:buClrTx/>
              <a:buSzTx/>
              <a:buFontTx/>
              <a:buNone/>
              <a:tabLst/>
            </a:pPr>
            <a:endParaRPr kumimoji="0" lang="ru-RU" sz="3200" b="0" i="0" u="none" strike="noStrike" cap="none" spc="0" normalizeH="0" baseline="0" dirty="0">
              <a:ln>
                <a:noFill/>
              </a:ln>
              <a:solidFill>
                <a:srgbClr val="FFFFFF"/>
              </a:solidFill>
              <a:effectLst/>
              <a:uFillTx/>
              <a:latin typeface="+mj-lt"/>
              <a:ea typeface="+mj-ea"/>
              <a:cs typeface="+mj-cs"/>
              <a:sym typeface="Helvetica Light"/>
            </a:endParaRPr>
          </a:p>
        </p:txBody>
      </p:sp>
      <p:sp>
        <p:nvSpPr>
          <p:cNvPr id="8" name="Прямоугольник 7"/>
          <p:cNvSpPr/>
          <p:nvPr/>
        </p:nvSpPr>
        <p:spPr>
          <a:xfrm>
            <a:off x="1396148" y="6281936"/>
            <a:ext cx="5400600" cy="1200329"/>
          </a:xfrm>
          <a:prstGeom prst="rect">
            <a:avLst/>
          </a:prstGeom>
        </p:spPr>
        <p:txBody>
          <a:bodyPr wrap="square">
            <a:spAutoFit/>
          </a:bodyPr>
          <a:lstStyle/>
          <a:p>
            <a:r>
              <a:rPr lang="ru-RU" sz="2400" b="1" dirty="0">
                <a:solidFill>
                  <a:srgbClr val="253957"/>
                </a:solidFill>
                <a:latin typeface="+mn-lt"/>
                <a:ea typeface="+mn-ea"/>
                <a:cs typeface="+mn-cs"/>
                <a:sym typeface="Arial Narrow"/>
              </a:rPr>
              <a:t>Проект</a:t>
            </a:r>
            <a:br>
              <a:rPr lang="ru-RU" sz="2400" b="1" dirty="0">
                <a:solidFill>
                  <a:srgbClr val="253957"/>
                </a:solidFill>
                <a:latin typeface="+mn-lt"/>
                <a:ea typeface="+mn-ea"/>
                <a:cs typeface="+mn-cs"/>
                <a:sym typeface="Arial Narrow"/>
              </a:rPr>
            </a:br>
            <a:r>
              <a:rPr lang="ru-RU" sz="2400" b="1" dirty="0">
                <a:solidFill>
                  <a:srgbClr val="253957"/>
                </a:solidFill>
                <a:latin typeface="+mn-lt"/>
                <a:ea typeface="+mn-ea"/>
                <a:cs typeface="+mn-cs"/>
                <a:sym typeface="Arial Narrow"/>
              </a:rPr>
              <a:t>(научный, образовательный,</a:t>
            </a:r>
          </a:p>
          <a:p>
            <a:r>
              <a:rPr lang="ru-RU" sz="2400" b="1" dirty="0">
                <a:solidFill>
                  <a:srgbClr val="253957"/>
                </a:solidFill>
                <a:latin typeface="+mn-lt"/>
                <a:ea typeface="+mn-ea"/>
                <a:cs typeface="+mn-cs"/>
                <a:sym typeface="Arial Narrow"/>
              </a:rPr>
              <a:t>экспертно-аналитический и др</a:t>
            </a:r>
            <a:r>
              <a:rPr lang="ru-RU" sz="2400" b="1" dirty="0" smtClean="0">
                <a:solidFill>
                  <a:srgbClr val="253957"/>
                </a:solidFill>
                <a:latin typeface="+mn-lt"/>
                <a:ea typeface="+mn-ea"/>
                <a:cs typeface="+mn-cs"/>
                <a:sym typeface="Arial Narrow"/>
              </a:rPr>
              <a:t>.)</a:t>
            </a:r>
            <a:endParaRPr lang="ru-RU" sz="2400" dirty="0">
              <a:solidFill>
                <a:srgbClr val="253957"/>
              </a:solidFill>
              <a:latin typeface="+mn-lt"/>
              <a:ea typeface="+mn-ea"/>
              <a:cs typeface="+mn-cs"/>
              <a:sym typeface="Arial Narrow"/>
            </a:endParaRPr>
          </a:p>
        </p:txBody>
      </p:sp>
      <p:sp>
        <p:nvSpPr>
          <p:cNvPr id="9" name="Прямоугольник 8"/>
          <p:cNvSpPr>
            <a:spLocks/>
          </p:cNvSpPr>
          <p:nvPr/>
        </p:nvSpPr>
        <p:spPr>
          <a:xfrm>
            <a:off x="2897587" y="10279548"/>
            <a:ext cx="3812322" cy="1560148"/>
          </a:xfrm>
          <a:prstGeom prst="rect">
            <a:avLst/>
          </a:prstGeom>
          <a:solidFill>
            <a:srgbClr val="A1B7D7"/>
          </a:solidFill>
          <a:ln w="25400" cap="flat">
            <a:solidFill>
              <a:srgbClr val="335C92"/>
            </a:solidFill>
            <a:miter lim="400000"/>
          </a:ln>
          <a:effectLst>
            <a:outerShdw blurRad="50800" dist="25400" dir="5400000" rotWithShape="0">
              <a:srgbClr val="000000">
                <a:alpha val="50000"/>
              </a:srgbClr>
            </a:outerShdw>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71437" tIns="71437" rIns="71437" bIns="71437" numCol="1" spcCol="38100" rtlCol="0" anchor="ctr">
            <a:spAutoFit/>
          </a:bodyPr>
          <a:lstStyle/>
          <a:p>
            <a:pPr marL="0" marR="0" indent="0" algn="ctr" defTabSz="821531" rtl="0" fontAlgn="auto" latinLnBrk="0" hangingPunct="0">
              <a:lnSpc>
                <a:spcPct val="100000"/>
              </a:lnSpc>
              <a:spcBef>
                <a:spcPts val="0"/>
              </a:spcBef>
              <a:spcAft>
                <a:spcPts val="0"/>
              </a:spcAft>
              <a:buClrTx/>
              <a:buSzTx/>
              <a:buFontTx/>
              <a:buNone/>
              <a:tabLst/>
            </a:pPr>
            <a:endParaRPr kumimoji="0" lang="ru-RU" sz="3200" b="0" i="0" u="none" strike="noStrike" cap="none" spc="0" normalizeH="0" baseline="0" dirty="0">
              <a:ln>
                <a:noFill/>
              </a:ln>
              <a:solidFill>
                <a:srgbClr val="FFFFFF"/>
              </a:solidFill>
              <a:effectLst/>
              <a:uFillTx/>
              <a:latin typeface="+mj-lt"/>
              <a:ea typeface="+mj-ea"/>
              <a:cs typeface="+mj-cs"/>
              <a:sym typeface="Helvetica Light"/>
            </a:endParaRPr>
          </a:p>
        </p:txBody>
      </p:sp>
      <p:sp>
        <p:nvSpPr>
          <p:cNvPr id="10" name="Прямоугольник 9"/>
          <p:cNvSpPr/>
          <p:nvPr/>
        </p:nvSpPr>
        <p:spPr>
          <a:xfrm>
            <a:off x="2887278" y="10457316"/>
            <a:ext cx="3812323" cy="461665"/>
          </a:xfrm>
          <a:prstGeom prst="rect">
            <a:avLst/>
          </a:prstGeom>
        </p:spPr>
        <p:txBody>
          <a:bodyPr wrap="square">
            <a:spAutoFit/>
          </a:bodyPr>
          <a:lstStyle/>
          <a:p>
            <a:r>
              <a:rPr lang="ru-RU" sz="2400" b="1" dirty="0">
                <a:solidFill>
                  <a:srgbClr val="253957"/>
                </a:solidFill>
                <a:latin typeface="+mn-lt"/>
                <a:ea typeface="+mn-ea"/>
                <a:cs typeface="+mn-cs"/>
                <a:sym typeface="Arial Narrow"/>
              </a:rPr>
              <a:t>в т.ч. РИД в терминах ГК РФ</a:t>
            </a:r>
            <a:endParaRPr lang="ru-RU" sz="2400" dirty="0">
              <a:solidFill>
                <a:srgbClr val="253957"/>
              </a:solidFill>
              <a:latin typeface="+mn-lt"/>
              <a:ea typeface="+mn-ea"/>
              <a:cs typeface="+mn-cs"/>
              <a:sym typeface="Arial Narrow"/>
            </a:endParaRPr>
          </a:p>
        </p:txBody>
      </p:sp>
      <p:sp>
        <p:nvSpPr>
          <p:cNvPr id="13" name="Левая фигурная скобка 12"/>
          <p:cNvSpPr/>
          <p:nvPr/>
        </p:nvSpPr>
        <p:spPr>
          <a:xfrm flipH="1">
            <a:off x="19284324" y="6601851"/>
            <a:ext cx="493385" cy="5752476"/>
          </a:xfrm>
          <a:prstGeom prst="leftBrace">
            <a:avLst>
              <a:gd name="adj1" fmla="val 39113"/>
              <a:gd name="adj2" fmla="val 50000"/>
            </a:avLst>
          </a:prstGeom>
          <a:noFill/>
          <a:ln w="25400" cap="flat">
            <a:solidFill>
              <a:srgbClr val="C00000"/>
            </a:solidFill>
            <a:prstDash val="solid"/>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91439" tIns="45719" rIns="91439" bIns="45719" numCol="1" spcCol="38100" rtlCol="0" anchor="t">
            <a:noAutofit/>
          </a:bodyPr>
          <a:lstStyle/>
          <a:p>
            <a:pPr marL="0" marR="0" indent="0" algn="l" defTabSz="914400" rtl="0" fontAlgn="auto" latinLnBrk="1" hangingPunct="0">
              <a:lnSpc>
                <a:spcPct val="100000"/>
              </a:lnSpc>
              <a:spcBef>
                <a:spcPts val="0"/>
              </a:spcBef>
              <a:spcAft>
                <a:spcPts val="0"/>
              </a:spcAft>
              <a:buClrTx/>
              <a:buSzTx/>
              <a:buFontTx/>
              <a:buNone/>
              <a:tabLst/>
            </a:pPr>
            <a:endParaRPr kumimoji="0" lang="ru-RU" sz="1800" b="0" i="0" u="none" strike="noStrike" cap="none" spc="0" normalizeH="0" baseline="0">
              <a:ln>
                <a:noFill/>
              </a:ln>
              <a:solidFill>
                <a:srgbClr val="000000"/>
              </a:solidFill>
              <a:effectLst/>
              <a:uFillTx/>
            </a:endParaRPr>
          </a:p>
        </p:txBody>
      </p:sp>
      <p:sp>
        <p:nvSpPr>
          <p:cNvPr id="4" name="Прямоугольник 3"/>
          <p:cNvSpPr/>
          <p:nvPr/>
        </p:nvSpPr>
        <p:spPr>
          <a:xfrm>
            <a:off x="1250270" y="3113584"/>
            <a:ext cx="8781490" cy="2246769"/>
          </a:xfrm>
          <a:prstGeom prst="rect">
            <a:avLst/>
          </a:prstGeom>
        </p:spPr>
        <p:txBody>
          <a:bodyPr wrap="square">
            <a:spAutoFit/>
          </a:bodyPr>
          <a:lstStyle/>
          <a:p>
            <a:pPr algn="l"/>
            <a:r>
              <a:rPr lang="ru-RU" sz="2800" dirty="0">
                <a:solidFill>
                  <a:srgbClr val="243857"/>
                </a:solidFill>
                <a:latin typeface="+mn-lt"/>
              </a:rPr>
              <a:t>Цель программной государственной поддержки НИУ ВШЭ (</a:t>
            </a:r>
            <a:r>
              <a:rPr lang="ru-RU" sz="2800" b="1" dirty="0">
                <a:solidFill>
                  <a:schemeClr val="accent1">
                    <a:lumMod val="60000"/>
                    <a:lumOff val="40000"/>
                  </a:schemeClr>
                </a:solidFill>
                <a:latin typeface="+mn-lt"/>
              </a:rPr>
              <a:t>Программа развития 2030</a:t>
            </a:r>
            <a:r>
              <a:rPr lang="ru-RU" sz="2800" dirty="0">
                <a:solidFill>
                  <a:srgbClr val="243857"/>
                </a:solidFill>
                <a:latin typeface="+mn-lt"/>
              </a:rPr>
              <a:t>, </a:t>
            </a:r>
            <a:r>
              <a:rPr lang="ru-RU" sz="2800" b="1" dirty="0">
                <a:solidFill>
                  <a:srgbClr val="FF0000"/>
                </a:solidFill>
                <a:latin typeface="+mn-lt"/>
              </a:rPr>
              <a:t>Приоритет 2030</a:t>
            </a:r>
            <a:r>
              <a:rPr lang="ru-RU" sz="2800" dirty="0">
                <a:solidFill>
                  <a:srgbClr val="243857"/>
                </a:solidFill>
                <a:latin typeface="+mn-lt"/>
              </a:rPr>
              <a:t>) – стать лидером в создании нового </a:t>
            </a:r>
            <a:r>
              <a:rPr lang="ru-RU" sz="2800" b="1" dirty="0">
                <a:solidFill>
                  <a:srgbClr val="243857"/>
                </a:solidFill>
                <a:latin typeface="+mn-lt"/>
              </a:rPr>
              <a:t>научного знания, технологий и разработок для внедрения </a:t>
            </a:r>
            <a:r>
              <a:rPr lang="ru-RU" sz="2800" dirty="0">
                <a:solidFill>
                  <a:srgbClr val="243857"/>
                </a:solidFill>
                <a:latin typeface="+mn-lt"/>
              </a:rPr>
              <a:t>в российскую экономику и социальную сферу.</a:t>
            </a:r>
          </a:p>
        </p:txBody>
      </p:sp>
      <p:sp>
        <p:nvSpPr>
          <p:cNvPr id="21" name="Прямоугольник 20"/>
          <p:cNvSpPr/>
          <p:nvPr/>
        </p:nvSpPr>
        <p:spPr>
          <a:xfrm>
            <a:off x="14786031" y="3113583"/>
            <a:ext cx="8781490" cy="2246769"/>
          </a:xfrm>
          <a:prstGeom prst="rect">
            <a:avLst/>
          </a:prstGeom>
        </p:spPr>
        <p:txBody>
          <a:bodyPr wrap="square">
            <a:spAutoFit/>
          </a:bodyPr>
          <a:lstStyle/>
          <a:p>
            <a:pPr algn="l"/>
            <a:r>
              <a:rPr lang="ru-RU" sz="2800" b="1" dirty="0">
                <a:solidFill>
                  <a:srgbClr val="243857"/>
                </a:solidFill>
                <a:latin typeface="+mn-lt"/>
              </a:rPr>
              <a:t>Количество</a:t>
            </a:r>
            <a:r>
              <a:rPr lang="ru-RU" sz="2800" dirty="0">
                <a:solidFill>
                  <a:srgbClr val="243857"/>
                </a:solidFill>
                <a:latin typeface="+mn-lt"/>
              </a:rPr>
              <a:t> результатов интеллектуальной деятельности (</a:t>
            </a:r>
            <a:r>
              <a:rPr lang="ru-RU" sz="2800" b="1" dirty="0">
                <a:solidFill>
                  <a:srgbClr val="243857"/>
                </a:solidFill>
                <a:latin typeface="+mn-lt"/>
              </a:rPr>
              <a:t>РИД</a:t>
            </a:r>
            <a:r>
              <a:rPr lang="ru-RU" sz="2800" dirty="0">
                <a:solidFill>
                  <a:srgbClr val="243857"/>
                </a:solidFill>
                <a:latin typeface="+mn-lt"/>
              </a:rPr>
              <a:t>), правообладателем которых выступает университет и </a:t>
            </a:r>
            <a:r>
              <a:rPr lang="ru-RU" sz="2800" b="1" dirty="0">
                <a:solidFill>
                  <a:srgbClr val="243857"/>
                </a:solidFill>
                <a:latin typeface="+mn-lt"/>
              </a:rPr>
              <a:t>доходы от распоряжения правами</a:t>
            </a:r>
            <a:r>
              <a:rPr lang="ru-RU" sz="2800" dirty="0">
                <a:solidFill>
                  <a:srgbClr val="243857"/>
                </a:solidFill>
                <a:latin typeface="+mn-lt"/>
              </a:rPr>
              <a:t> на них являются  </a:t>
            </a:r>
            <a:r>
              <a:rPr lang="ru-RU" sz="2800" b="1" dirty="0">
                <a:solidFill>
                  <a:srgbClr val="C00000"/>
                </a:solidFill>
                <a:latin typeface="+mn-lt"/>
              </a:rPr>
              <a:t>свидетельством практической значимости научных проектов</a:t>
            </a:r>
          </a:p>
        </p:txBody>
      </p:sp>
      <p:sp>
        <p:nvSpPr>
          <p:cNvPr id="23" name="Прямоугольник 22"/>
          <p:cNvSpPr/>
          <p:nvPr/>
        </p:nvSpPr>
        <p:spPr>
          <a:xfrm>
            <a:off x="19788018" y="6698297"/>
            <a:ext cx="4357310" cy="5632311"/>
          </a:xfrm>
          <a:prstGeom prst="rect">
            <a:avLst/>
          </a:prstGeom>
        </p:spPr>
        <p:txBody>
          <a:bodyPr wrap="square">
            <a:spAutoFit/>
          </a:bodyPr>
          <a:lstStyle/>
          <a:p>
            <a:pPr algn="l"/>
            <a:r>
              <a:rPr lang="ru-RU" sz="2400" b="1" dirty="0">
                <a:solidFill>
                  <a:srgbClr val="253957"/>
                </a:solidFill>
                <a:latin typeface="+mn-lt"/>
                <a:ea typeface="+mn-ea"/>
                <a:cs typeface="+mn-cs"/>
                <a:sym typeface="Arial Narrow"/>
              </a:rPr>
              <a:t>Политика «Экосистема трансфера социогуманитарных технологий» (Приоритет 2030)</a:t>
            </a:r>
          </a:p>
          <a:p>
            <a:pPr algn="l"/>
            <a:endParaRPr lang="ru-RU" sz="2400" b="1" dirty="0">
              <a:solidFill>
                <a:srgbClr val="253957"/>
              </a:solidFill>
              <a:latin typeface="+mn-lt"/>
              <a:ea typeface="+mn-ea"/>
              <a:cs typeface="+mn-cs"/>
              <a:sym typeface="Arial Narrow"/>
            </a:endParaRPr>
          </a:p>
          <a:p>
            <a:pPr algn="l"/>
            <a:r>
              <a:rPr lang="ru-RU" sz="2400" b="1" dirty="0">
                <a:solidFill>
                  <a:srgbClr val="253957"/>
                </a:solidFill>
                <a:latin typeface="+mn-lt"/>
                <a:ea typeface="+mn-ea"/>
                <a:cs typeface="+mn-cs"/>
                <a:sym typeface="Arial Narrow"/>
              </a:rPr>
              <a:t>Агенты изменений:</a:t>
            </a:r>
          </a:p>
          <a:p>
            <a:pPr marL="342900" indent="-342900" algn="l">
              <a:buFont typeface="Arial" panose="020B0604020202020204" pitchFamily="34" charset="0"/>
              <a:buChar char="•"/>
            </a:pPr>
            <a:r>
              <a:rPr lang="ru-RU" sz="2400" dirty="0">
                <a:solidFill>
                  <a:srgbClr val="253957"/>
                </a:solidFill>
                <a:latin typeface="+mn-lt"/>
                <a:ea typeface="+mn-ea"/>
                <a:cs typeface="+mn-cs"/>
                <a:sym typeface="Arial Narrow"/>
              </a:rPr>
              <a:t>Единый архив </a:t>
            </a:r>
            <a:br>
              <a:rPr lang="ru-RU" sz="2400" dirty="0">
                <a:solidFill>
                  <a:srgbClr val="253957"/>
                </a:solidFill>
                <a:latin typeface="+mn-lt"/>
                <a:ea typeface="+mn-ea"/>
                <a:cs typeface="+mn-cs"/>
                <a:sym typeface="Arial Narrow"/>
              </a:rPr>
            </a:br>
            <a:r>
              <a:rPr lang="ru-RU" sz="2400" dirty="0">
                <a:solidFill>
                  <a:srgbClr val="253957"/>
                </a:solidFill>
                <a:latin typeface="+mn-lt"/>
                <a:ea typeface="+mn-ea"/>
                <a:cs typeface="+mn-cs"/>
                <a:sym typeface="Arial Narrow"/>
              </a:rPr>
              <a:t>(капитализация результатов)</a:t>
            </a:r>
          </a:p>
          <a:p>
            <a:pPr marL="342900" indent="-342900" algn="l">
              <a:buFont typeface="Arial" panose="020B0604020202020204" pitchFamily="34" charset="0"/>
              <a:buChar char="•"/>
            </a:pPr>
            <a:r>
              <a:rPr lang="ru-RU" sz="2400" dirty="0">
                <a:solidFill>
                  <a:srgbClr val="253957"/>
                </a:solidFill>
                <a:latin typeface="+mn-lt"/>
                <a:ea typeface="+mn-ea"/>
                <a:cs typeface="+mn-cs"/>
                <a:sym typeface="Arial Narrow"/>
              </a:rPr>
              <a:t>Центр коммерциализации разработок и трансфера технологий (коммерциализация результатов)</a:t>
            </a:r>
          </a:p>
          <a:p>
            <a:pPr algn="l"/>
            <a:endParaRPr lang="ru-RU" sz="2400" b="1" dirty="0">
              <a:solidFill>
                <a:srgbClr val="253957"/>
              </a:solidFill>
              <a:latin typeface="+mn-lt"/>
              <a:ea typeface="+mn-ea"/>
              <a:cs typeface="+mn-cs"/>
              <a:sym typeface="Arial Narrow"/>
            </a:endParaRPr>
          </a:p>
          <a:p>
            <a:pPr algn="l"/>
            <a:r>
              <a:rPr lang="ru-RU" sz="2400" b="1" dirty="0">
                <a:solidFill>
                  <a:srgbClr val="253957"/>
                </a:solidFill>
                <a:latin typeface="+mn-lt"/>
                <a:ea typeface="+mn-ea"/>
                <a:cs typeface="+mn-cs"/>
                <a:sym typeface="Arial Narrow"/>
              </a:rPr>
              <a:t>Совместно </a:t>
            </a:r>
            <a:r>
              <a:rPr lang="ru-RU" sz="2400" dirty="0">
                <a:solidFill>
                  <a:srgbClr val="253957"/>
                </a:solidFill>
                <a:latin typeface="+mn-lt"/>
                <a:ea typeface="+mn-ea"/>
                <a:cs typeface="+mn-cs"/>
                <a:sym typeface="Arial Narrow"/>
              </a:rPr>
              <a:t>с ДПВ, ДНП, ДНИР, </a:t>
            </a:r>
            <a:r>
              <a:rPr lang="ru-RU" sz="2400" dirty="0" smtClean="0">
                <a:solidFill>
                  <a:srgbClr val="253957"/>
                </a:solidFill>
                <a:latin typeface="+mn-lt"/>
                <a:ea typeface="+mn-ea"/>
                <a:cs typeface="+mn-cs"/>
                <a:sym typeface="Arial Narrow"/>
              </a:rPr>
              <a:t>ЦНИСИ, Бизнес-инкубатором, </a:t>
            </a:r>
            <a:r>
              <a:rPr lang="ru-RU" sz="2400" dirty="0">
                <a:solidFill>
                  <a:srgbClr val="253957"/>
                </a:solidFill>
                <a:latin typeface="+mn-lt"/>
                <a:ea typeface="+mn-ea"/>
                <a:cs typeface="+mn-cs"/>
                <a:sym typeface="Arial Narrow"/>
              </a:rPr>
              <a:t>УБУ, Цифровым блоком</a:t>
            </a:r>
          </a:p>
        </p:txBody>
      </p:sp>
      <p:cxnSp>
        <p:nvCxnSpPr>
          <p:cNvPr id="26" name="Прямая со стрелкой 25"/>
          <p:cNvCxnSpPr/>
          <p:nvPr/>
        </p:nvCxnSpPr>
        <p:spPr>
          <a:xfrm>
            <a:off x="10607824" y="4021524"/>
            <a:ext cx="3547442" cy="0"/>
          </a:xfrm>
          <a:prstGeom prst="straightConnector1">
            <a:avLst/>
          </a:prstGeom>
          <a:noFill/>
          <a:ln w="25400" cap="flat">
            <a:solidFill>
              <a:srgbClr val="C00000"/>
            </a:solidFill>
            <a:prstDash val="solid"/>
            <a:miter lim="400000"/>
            <a:tailEnd type="arrow"/>
          </a:ln>
          <a:effectLst/>
          <a:sp3d/>
        </p:spPr>
        <p:style>
          <a:lnRef idx="0">
            <a:scrgbClr r="0" g="0" b="0"/>
          </a:lnRef>
          <a:fillRef idx="0">
            <a:scrgbClr r="0" g="0" b="0"/>
          </a:fillRef>
          <a:effectRef idx="0">
            <a:scrgbClr r="0" g="0" b="0"/>
          </a:effectRef>
          <a:fontRef idx="none"/>
        </p:style>
      </p:cxnSp>
      <p:sp>
        <p:nvSpPr>
          <p:cNvPr id="27" name="Прямоугольник 26"/>
          <p:cNvSpPr/>
          <p:nvPr/>
        </p:nvSpPr>
        <p:spPr>
          <a:xfrm>
            <a:off x="3977707" y="11079575"/>
            <a:ext cx="432048" cy="412119"/>
          </a:xfrm>
          <a:prstGeom prst="rect">
            <a:avLst/>
          </a:prstGeom>
          <a:solidFill>
            <a:srgbClr val="C00000"/>
          </a:solidFill>
          <a:ln w="12700" cap="flat">
            <a:noFill/>
            <a:miter lim="400000"/>
          </a:ln>
          <a:effectLst>
            <a:outerShdw blurRad="50800" dist="25400" dir="5400000" rotWithShape="0">
              <a:srgbClr val="000000">
                <a:alpha val="50000"/>
              </a:srgbClr>
            </a:outerShdw>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71437" tIns="71437" rIns="71437" bIns="71437" numCol="1" spcCol="38100" rtlCol="0" anchor="ctr">
            <a:spAutoFit/>
          </a:bodyPr>
          <a:lstStyle/>
          <a:p>
            <a:pPr marL="0" marR="0" indent="0" algn="ctr" defTabSz="821531" rtl="0" fontAlgn="auto" latinLnBrk="0" hangingPunct="0">
              <a:lnSpc>
                <a:spcPct val="100000"/>
              </a:lnSpc>
              <a:spcBef>
                <a:spcPts val="0"/>
              </a:spcBef>
              <a:spcAft>
                <a:spcPts val="0"/>
              </a:spcAft>
              <a:buClrTx/>
              <a:buSzTx/>
              <a:buFontTx/>
              <a:buNone/>
              <a:tabLst/>
            </a:pPr>
            <a:endParaRPr kumimoji="0" lang="ru-RU" sz="3200" b="0" i="0" u="none" strike="noStrike" cap="none" spc="0" normalizeH="0" baseline="0">
              <a:ln>
                <a:noFill/>
              </a:ln>
              <a:solidFill>
                <a:srgbClr val="FFFFFF"/>
              </a:solidFill>
              <a:effectLst/>
              <a:uFillTx/>
              <a:latin typeface="+mj-lt"/>
              <a:ea typeface="+mj-ea"/>
              <a:cs typeface="+mj-cs"/>
              <a:sym typeface="Helvetica Light"/>
            </a:endParaRPr>
          </a:p>
        </p:txBody>
      </p:sp>
      <p:sp>
        <p:nvSpPr>
          <p:cNvPr id="32" name="Прямоугольник 31"/>
          <p:cNvSpPr/>
          <p:nvPr/>
        </p:nvSpPr>
        <p:spPr>
          <a:xfrm>
            <a:off x="4913811" y="11079575"/>
            <a:ext cx="432048" cy="412119"/>
          </a:xfrm>
          <a:prstGeom prst="rect">
            <a:avLst/>
          </a:prstGeom>
          <a:solidFill>
            <a:srgbClr val="C00000"/>
          </a:solidFill>
          <a:ln w="12700" cap="flat">
            <a:noFill/>
            <a:miter lim="400000"/>
          </a:ln>
          <a:effectLst>
            <a:outerShdw blurRad="50800" dist="25400" dir="5400000" rotWithShape="0">
              <a:srgbClr val="000000">
                <a:alpha val="50000"/>
              </a:srgbClr>
            </a:outerShdw>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71437" tIns="71437" rIns="71437" bIns="71437" numCol="1" spcCol="38100" rtlCol="0" anchor="ctr">
            <a:spAutoFit/>
          </a:bodyPr>
          <a:lstStyle/>
          <a:p>
            <a:pPr marL="0" marR="0" indent="0" algn="ctr" defTabSz="821531" rtl="0" fontAlgn="auto" latinLnBrk="0" hangingPunct="0">
              <a:lnSpc>
                <a:spcPct val="100000"/>
              </a:lnSpc>
              <a:spcBef>
                <a:spcPts val="0"/>
              </a:spcBef>
              <a:spcAft>
                <a:spcPts val="0"/>
              </a:spcAft>
              <a:buClrTx/>
              <a:buSzTx/>
              <a:buFontTx/>
              <a:buNone/>
              <a:tabLst/>
            </a:pPr>
            <a:endParaRPr kumimoji="0" lang="ru-RU" sz="3200" b="0" i="0" u="none" strike="noStrike" cap="none" spc="0" normalizeH="0" baseline="0">
              <a:ln>
                <a:noFill/>
              </a:ln>
              <a:solidFill>
                <a:srgbClr val="FFFFFF"/>
              </a:solidFill>
              <a:effectLst/>
              <a:uFillTx/>
              <a:latin typeface="+mj-lt"/>
              <a:ea typeface="+mj-ea"/>
              <a:cs typeface="+mj-cs"/>
              <a:sym typeface="Helvetica Light"/>
            </a:endParaRPr>
          </a:p>
        </p:txBody>
      </p:sp>
      <p:sp>
        <p:nvSpPr>
          <p:cNvPr id="33" name="Прямоугольник 32"/>
          <p:cNvSpPr/>
          <p:nvPr/>
        </p:nvSpPr>
        <p:spPr>
          <a:xfrm>
            <a:off x="5777907" y="11079575"/>
            <a:ext cx="432048" cy="412119"/>
          </a:xfrm>
          <a:prstGeom prst="rect">
            <a:avLst/>
          </a:prstGeom>
          <a:solidFill>
            <a:srgbClr val="C00000"/>
          </a:solidFill>
          <a:ln w="12700" cap="flat">
            <a:noFill/>
            <a:miter lim="400000"/>
          </a:ln>
          <a:effectLst>
            <a:outerShdw blurRad="50800" dist="25400" dir="5400000" rotWithShape="0">
              <a:srgbClr val="000000">
                <a:alpha val="50000"/>
              </a:srgbClr>
            </a:outerShdw>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71437" tIns="71437" rIns="71437" bIns="71437" numCol="1" spcCol="38100" rtlCol="0" anchor="ctr">
            <a:spAutoFit/>
          </a:bodyPr>
          <a:lstStyle/>
          <a:p>
            <a:pPr marL="0" marR="0" indent="0" algn="ctr" defTabSz="821531" rtl="0" fontAlgn="auto" latinLnBrk="0" hangingPunct="0">
              <a:lnSpc>
                <a:spcPct val="100000"/>
              </a:lnSpc>
              <a:spcBef>
                <a:spcPts val="0"/>
              </a:spcBef>
              <a:spcAft>
                <a:spcPts val="0"/>
              </a:spcAft>
              <a:buClrTx/>
              <a:buSzTx/>
              <a:buFontTx/>
              <a:buNone/>
              <a:tabLst/>
            </a:pPr>
            <a:endParaRPr kumimoji="0" lang="ru-RU" sz="3200" b="0" i="0" u="none" strike="noStrike" cap="none" spc="0" normalizeH="0" baseline="0">
              <a:ln>
                <a:noFill/>
              </a:ln>
              <a:solidFill>
                <a:srgbClr val="FFFFFF"/>
              </a:solidFill>
              <a:effectLst/>
              <a:uFillTx/>
              <a:latin typeface="+mj-lt"/>
              <a:ea typeface="+mj-ea"/>
              <a:cs typeface="+mj-cs"/>
              <a:sym typeface="Helvetica Light"/>
            </a:endParaRPr>
          </a:p>
        </p:txBody>
      </p:sp>
      <p:sp>
        <p:nvSpPr>
          <p:cNvPr id="29" name="Номер слайда 28"/>
          <p:cNvSpPr>
            <a:spLocks noGrp="1"/>
          </p:cNvSpPr>
          <p:nvPr>
            <p:ph type="sldNum" sz="quarter" idx="2"/>
          </p:nvPr>
        </p:nvSpPr>
        <p:spPr>
          <a:xfrm>
            <a:off x="11935814" y="12556111"/>
            <a:ext cx="494513" cy="511176"/>
          </a:xfrm>
        </p:spPr>
        <p:txBody>
          <a:bodyPr/>
          <a:lstStyle/>
          <a:p>
            <a:fld id="{86CB4B4D-7CA3-9044-876B-883B54F8677D}" type="slidenum">
              <a:rPr lang="ru-RU" smtClean="0"/>
              <a:t>4</a:t>
            </a:fld>
            <a:endParaRPr lang="ru-RU"/>
          </a:p>
        </p:txBody>
      </p:sp>
      <p:grpSp>
        <p:nvGrpSpPr>
          <p:cNvPr id="3" name="Группа 2"/>
          <p:cNvGrpSpPr/>
          <p:nvPr/>
        </p:nvGrpSpPr>
        <p:grpSpPr>
          <a:xfrm>
            <a:off x="7295456" y="5561856"/>
            <a:ext cx="10830921" cy="6882209"/>
            <a:chOff x="13128104" y="5952455"/>
            <a:chExt cx="10830921" cy="6882209"/>
          </a:xfrm>
        </p:grpSpPr>
        <p:sp>
          <p:nvSpPr>
            <p:cNvPr id="12" name="Прямоугольник 11"/>
            <p:cNvSpPr/>
            <p:nvPr/>
          </p:nvSpPr>
          <p:spPr>
            <a:xfrm>
              <a:off x="15245996" y="5952455"/>
              <a:ext cx="8179252" cy="954107"/>
            </a:xfrm>
            <a:prstGeom prst="rect">
              <a:avLst/>
            </a:prstGeom>
          </p:spPr>
          <p:txBody>
            <a:bodyPr wrap="square">
              <a:spAutoFit/>
            </a:bodyPr>
            <a:lstStyle/>
            <a:p>
              <a:r>
                <a:rPr lang="ru-RU" sz="2800" b="1" dirty="0">
                  <a:solidFill>
                    <a:srgbClr val="243857"/>
                  </a:solidFill>
                  <a:latin typeface="+mn-lt"/>
                  <a:sym typeface="Arial Narrow"/>
                </a:rPr>
                <a:t>Планируемое практическое использование результатов</a:t>
              </a:r>
            </a:p>
          </p:txBody>
        </p:sp>
        <p:sp>
          <p:nvSpPr>
            <p:cNvPr id="14" name="Прямоугольник 13"/>
            <p:cNvSpPr/>
            <p:nvPr/>
          </p:nvSpPr>
          <p:spPr>
            <a:xfrm>
              <a:off x="15390073" y="10895672"/>
              <a:ext cx="8568952" cy="1938992"/>
            </a:xfrm>
            <a:prstGeom prst="rect">
              <a:avLst/>
            </a:prstGeom>
          </p:spPr>
          <p:txBody>
            <a:bodyPr wrap="square">
              <a:spAutoFit/>
            </a:bodyPr>
            <a:lstStyle/>
            <a:p>
              <a:pPr algn="l"/>
              <a:r>
                <a:rPr lang="ru-RU" sz="2400" b="1" dirty="0">
                  <a:solidFill>
                    <a:srgbClr val="C00000"/>
                  </a:solidFill>
                  <a:latin typeface="+mn-lt"/>
                  <a:sym typeface="Arial Narrow"/>
                </a:rPr>
                <a:t>Коммерциализация:</a:t>
              </a:r>
              <a:r>
                <a:rPr lang="ru-RU" sz="2400" b="1" dirty="0">
                  <a:solidFill>
                    <a:srgbClr val="253957"/>
                  </a:solidFill>
                  <a:latin typeface="+mn-lt"/>
                  <a:sym typeface="Arial Narrow"/>
                </a:rPr>
                <a:t> распоряжение правами на РИД в рамках проектов по созданию новых продуктов/услуг или их улучшению </a:t>
              </a:r>
              <a:r>
                <a:rPr lang="ru-RU" sz="2400" dirty="0">
                  <a:solidFill>
                    <a:srgbClr val="253957"/>
                  </a:solidFill>
                  <a:latin typeface="+mn-lt"/>
                  <a:sym typeface="Arial Narrow"/>
                </a:rPr>
                <a:t>с целью получения дополнительных доходов университетом</a:t>
              </a:r>
            </a:p>
            <a:p>
              <a:pPr algn="l"/>
              <a:r>
                <a:rPr lang="ru-RU" sz="2400" dirty="0">
                  <a:solidFill>
                    <a:srgbClr val="253957"/>
                  </a:solidFill>
                  <a:latin typeface="+mn-lt"/>
                  <a:sym typeface="Arial Narrow"/>
                </a:rPr>
                <a:t>(использование РИД в новых НИОКР, лицензирование, отчуждение прав)</a:t>
              </a:r>
            </a:p>
          </p:txBody>
        </p:sp>
        <p:sp>
          <p:nvSpPr>
            <p:cNvPr id="15" name="Прямоугольник 14"/>
            <p:cNvSpPr/>
            <p:nvPr/>
          </p:nvSpPr>
          <p:spPr>
            <a:xfrm>
              <a:off x="14352240" y="7150488"/>
              <a:ext cx="893755" cy="1323439"/>
            </a:xfrm>
            <a:prstGeom prst="rect">
              <a:avLst/>
            </a:prstGeom>
            <a:noFill/>
          </p:spPr>
          <p:txBody>
            <a:bodyPr wrap="square" lIns="91440" tIns="45720" rIns="91440" bIns="45720">
              <a:spAutoFit/>
            </a:bodyPr>
            <a:lstStyle/>
            <a:p>
              <a:pPr algn="ctr"/>
              <a:r>
                <a:rPr lang="ru-RU" sz="8000" dirty="0">
                  <a:ln w="10160">
                    <a:solidFill>
                      <a:srgbClr val="253957"/>
                    </a:solidFill>
                    <a:prstDash val="solid"/>
                  </a:ln>
                  <a:solidFill>
                    <a:srgbClr val="FFFFFF"/>
                  </a:solidFill>
                  <a:effectLst>
                    <a:outerShdw blurRad="38100" dist="32000" dir="5400000" algn="tl">
                      <a:srgbClr val="000000">
                        <a:alpha val="30000"/>
                      </a:srgbClr>
                    </a:outerShdw>
                  </a:effectLst>
                  <a:latin typeface="+mn-lt"/>
                </a:rPr>
                <a:t>1</a:t>
              </a:r>
            </a:p>
          </p:txBody>
        </p:sp>
        <p:sp>
          <p:nvSpPr>
            <p:cNvPr id="16" name="Прямоугольник 15"/>
            <p:cNvSpPr/>
            <p:nvPr/>
          </p:nvSpPr>
          <p:spPr>
            <a:xfrm>
              <a:off x="14496317" y="11081498"/>
              <a:ext cx="893755" cy="1323439"/>
            </a:xfrm>
            <a:prstGeom prst="rect">
              <a:avLst/>
            </a:prstGeom>
            <a:noFill/>
          </p:spPr>
          <p:txBody>
            <a:bodyPr wrap="square" lIns="91440" tIns="45720" rIns="91440" bIns="45720">
              <a:spAutoFit/>
            </a:bodyPr>
            <a:lstStyle/>
            <a:p>
              <a:pPr algn="ctr"/>
              <a:r>
                <a:rPr lang="ru-RU" sz="8000" dirty="0">
                  <a:ln w="10160">
                    <a:solidFill>
                      <a:srgbClr val="253957"/>
                    </a:solidFill>
                    <a:prstDash val="solid"/>
                  </a:ln>
                  <a:solidFill>
                    <a:srgbClr val="FFFFFF"/>
                  </a:solidFill>
                  <a:effectLst>
                    <a:outerShdw blurRad="38100" dist="32000" dir="5400000" algn="tl">
                      <a:srgbClr val="000000">
                        <a:alpha val="30000"/>
                      </a:srgbClr>
                    </a:outerShdw>
                  </a:effectLst>
                  <a:latin typeface="+mn-lt"/>
                </a:rPr>
                <a:t>3</a:t>
              </a:r>
            </a:p>
          </p:txBody>
        </p:sp>
        <p:cxnSp>
          <p:nvCxnSpPr>
            <p:cNvPr id="22" name="Прямая со стрелкой 21"/>
            <p:cNvCxnSpPr>
              <a:endCxn id="15" idx="1"/>
            </p:cNvCxnSpPr>
            <p:nvPr/>
          </p:nvCxnSpPr>
          <p:spPr>
            <a:xfrm flipV="1">
              <a:off x="13135533" y="7812208"/>
              <a:ext cx="1216707" cy="2070128"/>
            </a:xfrm>
            <a:prstGeom prst="straightConnector1">
              <a:avLst/>
            </a:prstGeom>
            <a:noFill/>
            <a:ln w="19050" cap="flat">
              <a:solidFill>
                <a:srgbClr val="C00000"/>
              </a:solidFill>
              <a:prstDash val="solid"/>
              <a:miter lim="400000"/>
              <a:tailEnd type="arrow"/>
            </a:ln>
            <a:effectLst/>
            <a:sp3d/>
          </p:spPr>
          <p:style>
            <a:lnRef idx="0">
              <a:scrgbClr r="0" g="0" b="0"/>
            </a:lnRef>
            <a:fillRef idx="0">
              <a:scrgbClr r="0" g="0" b="0"/>
            </a:fillRef>
            <a:effectRef idx="0">
              <a:scrgbClr r="0" g="0" b="0"/>
            </a:effectRef>
            <a:fontRef idx="none"/>
          </p:style>
        </p:cxnSp>
        <p:cxnSp>
          <p:nvCxnSpPr>
            <p:cNvPr id="24" name="Прямая со стрелкой 23"/>
            <p:cNvCxnSpPr>
              <a:endCxn id="16" idx="1"/>
            </p:cNvCxnSpPr>
            <p:nvPr/>
          </p:nvCxnSpPr>
          <p:spPr>
            <a:xfrm>
              <a:off x="13128104" y="9882336"/>
              <a:ext cx="1368213" cy="1860882"/>
            </a:xfrm>
            <a:prstGeom prst="straightConnector1">
              <a:avLst/>
            </a:prstGeom>
            <a:noFill/>
            <a:ln w="19050" cap="flat">
              <a:solidFill>
                <a:srgbClr val="C00000"/>
              </a:solidFill>
              <a:prstDash val="solid"/>
              <a:miter lim="400000"/>
              <a:tailEnd type="arrow"/>
            </a:ln>
            <a:effectLst/>
            <a:sp3d/>
          </p:spPr>
          <p:style>
            <a:lnRef idx="0">
              <a:scrgbClr r="0" g="0" b="0"/>
            </a:lnRef>
            <a:fillRef idx="0">
              <a:scrgbClr r="0" g="0" b="0"/>
            </a:fillRef>
            <a:effectRef idx="0">
              <a:scrgbClr r="0" g="0" b="0"/>
            </a:effectRef>
            <a:fontRef idx="none"/>
          </p:style>
        </p:cxnSp>
        <p:sp>
          <p:nvSpPr>
            <p:cNvPr id="28" name="Прямоугольник 27"/>
            <p:cNvSpPr/>
            <p:nvPr/>
          </p:nvSpPr>
          <p:spPr>
            <a:xfrm>
              <a:off x="14382364" y="9206969"/>
              <a:ext cx="893755" cy="1323439"/>
            </a:xfrm>
            <a:prstGeom prst="rect">
              <a:avLst/>
            </a:prstGeom>
            <a:noFill/>
          </p:spPr>
          <p:txBody>
            <a:bodyPr wrap="square" lIns="91440" tIns="45720" rIns="91440" bIns="45720">
              <a:spAutoFit/>
            </a:bodyPr>
            <a:lstStyle/>
            <a:p>
              <a:pPr algn="ctr"/>
              <a:r>
                <a:rPr lang="ru-RU" sz="8000" dirty="0">
                  <a:ln w="10160">
                    <a:solidFill>
                      <a:srgbClr val="253957"/>
                    </a:solidFill>
                    <a:prstDash val="solid"/>
                  </a:ln>
                  <a:solidFill>
                    <a:srgbClr val="FFFFFF"/>
                  </a:solidFill>
                  <a:effectLst>
                    <a:outerShdw blurRad="38100" dist="32000" dir="5400000" algn="tl">
                      <a:srgbClr val="000000">
                        <a:alpha val="30000"/>
                      </a:srgbClr>
                    </a:outerShdw>
                  </a:effectLst>
                  <a:latin typeface="+mn-lt"/>
                </a:rPr>
                <a:t>2</a:t>
              </a:r>
            </a:p>
          </p:txBody>
        </p:sp>
        <p:sp>
          <p:nvSpPr>
            <p:cNvPr id="30" name="Прямоугольник 29"/>
            <p:cNvSpPr/>
            <p:nvPr/>
          </p:nvSpPr>
          <p:spPr>
            <a:xfrm>
              <a:off x="15359223" y="9090248"/>
              <a:ext cx="8568952" cy="1569660"/>
            </a:xfrm>
            <a:prstGeom prst="rect">
              <a:avLst/>
            </a:prstGeom>
          </p:spPr>
          <p:txBody>
            <a:bodyPr wrap="square">
              <a:spAutoFit/>
            </a:bodyPr>
            <a:lstStyle/>
            <a:p>
              <a:pPr algn="l"/>
              <a:r>
                <a:rPr lang="ru-RU" sz="2400" b="1" dirty="0">
                  <a:solidFill>
                    <a:srgbClr val="253957"/>
                  </a:solidFill>
                  <a:latin typeface="+mn-lt"/>
                  <a:sym typeface="Arial Narrow"/>
                </a:rPr>
                <a:t>Основа для новых научных исследований и усиления научных компетенций университета (конкурентные преимущества), </a:t>
              </a:r>
              <a:r>
                <a:rPr lang="ru-RU" sz="2400" dirty="0">
                  <a:solidFill>
                    <a:srgbClr val="253957"/>
                  </a:solidFill>
                  <a:latin typeface="+mn-lt"/>
                  <a:sym typeface="Arial Narrow"/>
                </a:rPr>
                <a:t>в том числе оценка практики управления интеллектуальными правами (количество РИД, механизмы защиты и т.д.)</a:t>
              </a:r>
            </a:p>
          </p:txBody>
        </p:sp>
        <p:cxnSp>
          <p:nvCxnSpPr>
            <p:cNvPr id="31" name="Прямая со стрелкой 30"/>
            <p:cNvCxnSpPr>
              <a:endCxn id="28" idx="1"/>
            </p:cNvCxnSpPr>
            <p:nvPr/>
          </p:nvCxnSpPr>
          <p:spPr>
            <a:xfrm flipV="1">
              <a:off x="13135533" y="9868689"/>
              <a:ext cx="1246831" cy="13647"/>
            </a:xfrm>
            <a:prstGeom prst="straightConnector1">
              <a:avLst/>
            </a:prstGeom>
            <a:noFill/>
            <a:ln w="19050" cap="flat">
              <a:solidFill>
                <a:srgbClr val="C00000"/>
              </a:solidFill>
              <a:prstDash val="solid"/>
              <a:miter lim="400000"/>
              <a:tailEnd type="arrow"/>
            </a:ln>
            <a:effectLst/>
            <a:sp3d/>
          </p:spPr>
          <p:style>
            <a:lnRef idx="0">
              <a:scrgbClr r="0" g="0" b="0"/>
            </a:lnRef>
            <a:fillRef idx="0">
              <a:scrgbClr r="0" g="0" b="0"/>
            </a:fillRef>
            <a:effectRef idx="0">
              <a:scrgbClr r="0" g="0" b="0"/>
            </a:effectRef>
            <a:fontRef idx="none"/>
          </p:style>
        </p:cxnSp>
        <p:sp>
          <p:nvSpPr>
            <p:cNvPr id="6" name="Прямоугольник 5"/>
            <p:cNvSpPr/>
            <p:nvPr/>
          </p:nvSpPr>
          <p:spPr>
            <a:xfrm>
              <a:off x="15359223" y="7004732"/>
              <a:ext cx="8599802" cy="1938992"/>
            </a:xfrm>
            <a:prstGeom prst="rect">
              <a:avLst/>
            </a:prstGeom>
          </p:spPr>
          <p:txBody>
            <a:bodyPr wrap="square">
              <a:spAutoFit/>
            </a:bodyPr>
            <a:lstStyle/>
            <a:p>
              <a:pPr algn="l"/>
              <a:r>
                <a:rPr lang="ru-RU" sz="2400" b="1" dirty="0">
                  <a:solidFill>
                    <a:srgbClr val="253957"/>
                  </a:solidFill>
                  <a:latin typeface="+mn-lt"/>
                </a:rPr>
                <a:t>Приращение общественного блага: </a:t>
              </a:r>
              <a:r>
                <a:rPr lang="ru-RU" sz="2400" dirty="0">
                  <a:solidFill>
                    <a:srgbClr val="253957"/>
                  </a:solidFill>
                  <a:latin typeface="+mn-lt"/>
                </a:rPr>
                <a:t>разработка стратегий, политик, дорожных карт и иных документов для обеспечения </a:t>
              </a:r>
              <a:r>
                <a:rPr lang="ru-RU" sz="2400" b="1" dirty="0">
                  <a:solidFill>
                    <a:srgbClr val="253957"/>
                  </a:solidFill>
                  <a:latin typeface="+mn-lt"/>
                </a:rPr>
                <a:t>достижения национальных целей, целей госпрограмм</a:t>
              </a:r>
              <a:r>
                <a:rPr lang="ru-RU" sz="2400" dirty="0">
                  <a:solidFill>
                    <a:srgbClr val="253957"/>
                  </a:solidFill>
                  <a:latin typeface="+mn-lt"/>
                </a:rPr>
                <a:t> и других документов стратегического планирования, развития общества, а также создания условий для создания и развития инновационного бизнеса. </a:t>
              </a:r>
            </a:p>
          </p:txBody>
        </p:sp>
      </p:grpSp>
      <p:sp>
        <p:nvSpPr>
          <p:cNvPr id="11" name="Прямоугольник 10"/>
          <p:cNvSpPr/>
          <p:nvPr/>
        </p:nvSpPr>
        <p:spPr>
          <a:xfrm>
            <a:off x="18126378" y="6715793"/>
            <a:ext cx="1050397" cy="3844299"/>
          </a:xfrm>
          <a:prstGeom prst="rect">
            <a:avLst/>
          </a:prstGeom>
          <a:solidFill>
            <a:schemeClr val="accent5">
              <a:lumMod val="60000"/>
              <a:lumOff val="40000"/>
            </a:schemeClr>
          </a:solidFill>
          <a:ln w="12700" cap="flat">
            <a:noFill/>
            <a:miter lim="400000"/>
          </a:ln>
          <a:effectLst>
            <a:outerShdw blurRad="50800" dist="25400" dir="5400000" rotWithShape="0">
              <a:srgbClr val="000000">
                <a:alpha val="50000"/>
              </a:srgbClr>
            </a:outerShdw>
          </a:effectLst>
          <a:sp3d/>
        </p:spPr>
        <p:style>
          <a:lnRef idx="0">
            <a:scrgbClr r="0" g="0" b="0"/>
          </a:lnRef>
          <a:fillRef idx="0">
            <a:scrgbClr r="0" g="0" b="0"/>
          </a:fillRef>
          <a:effectRef idx="0">
            <a:scrgbClr r="0" g="0" b="0"/>
          </a:effectRef>
          <a:fontRef idx="none"/>
        </p:style>
        <p:txBody>
          <a:bodyPr rot="0" spcFirstLastPara="1" vertOverflow="overflow" horzOverflow="overflow" vert="vert270" wrap="square" lIns="71437" tIns="71437" rIns="71437" bIns="71437" numCol="1" spcCol="38100" rtlCol="0" anchor="ctr">
            <a:noAutofit/>
          </a:bodyPr>
          <a:lstStyle/>
          <a:p>
            <a:pPr marL="0" marR="0" indent="0" algn="ctr" defTabSz="821531" rtl="0" fontAlgn="auto" latinLnBrk="0" hangingPunct="0">
              <a:lnSpc>
                <a:spcPct val="100000"/>
              </a:lnSpc>
              <a:spcBef>
                <a:spcPts val="0"/>
              </a:spcBef>
              <a:spcAft>
                <a:spcPts val="0"/>
              </a:spcAft>
              <a:buClrTx/>
              <a:buSzTx/>
              <a:buFontTx/>
              <a:buNone/>
              <a:tabLst/>
            </a:pPr>
            <a:r>
              <a:rPr kumimoji="0" lang="ru-RU" sz="2400" b="0" i="0" u="none" strike="noStrike" cap="none" spc="0" normalizeH="0" baseline="0" dirty="0">
                <a:ln>
                  <a:noFill/>
                </a:ln>
                <a:solidFill>
                  <a:srgbClr val="FFFFFF"/>
                </a:solidFill>
                <a:effectLst/>
                <a:uFillTx/>
                <a:latin typeface="+mn-lt"/>
                <a:ea typeface="+mj-ea"/>
                <a:cs typeface="+mj-cs"/>
                <a:sym typeface="Helvetica Light"/>
              </a:rPr>
              <a:t>Капитализация</a:t>
            </a:r>
          </a:p>
        </p:txBody>
      </p:sp>
      <p:sp>
        <p:nvSpPr>
          <p:cNvPr id="37" name="Прямоугольник 36"/>
          <p:cNvSpPr/>
          <p:nvPr/>
        </p:nvSpPr>
        <p:spPr>
          <a:xfrm>
            <a:off x="18126378" y="10690899"/>
            <a:ext cx="1014830" cy="1626836"/>
          </a:xfrm>
          <a:prstGeom prst="rect">
            <a:avLst/>
          </a:prstGeom>
          <a:solidFill>
            <a:schemeClr val="accent2">
              <a:lumMod val="40000"/>
              <a:lumOff val="60000"/>
            </a:schemeClr>
          </a:solidFill>
          <a:ln w="12700" cap="flat">
            <a:noFill/>
            <a:miter lim="400000"/>
          </a:ln>
          <a:effectLst>
            <a:outerShdw blurRad="50800" dist="25400" dir="5400000" rotWithShape="0">
              <a:srgbClr val="000000">
                <a:alpha val="50000"/>
              </a:srgbClr>
            </a:outerShdw>
          </a:effectLst>
          <a:sp3d/>
        </p:spPr>
        <p:style>
          <a:lnRef idx="0">
            <a:scrgbClr r="0" g="0" b="0"/>
          </a:lnRef>
          <a:fillRef idx="0">
            <a:scrgbClr r="0" g="0" b="0"/>
          </a:fillRef>
          <a:effectRef idx="0">
            <a:scrgbClr r="0" g="0" b="0"/>
          </a:effectRef>
          <a:fontRef idx="none"/>
        </p:style>
        <p:txBody>
          <a:bodyPr rot="0" spcFirstLastPara="1" vertOverflow="overflow" horzOverflow="overflow" vert="vert270" wrap="square" lIns="71437" tIns="71437" rIns="71437" bIns="71437" numCol="1" spcCol="38100" rtlCol="0" anchor="ctr">
            <a:noAutofit/>
          </a:bodyPr>
          <a:lstStyle/>
          <a:p>
            <a:pPr marL="0" marR="0" indent="0" algn="ctr" defTabSz="821531" rtl="0" fontAlgn="auto" latinLnBrk="0" hangingPunct="0">
              <a:lnSpc>
                <a:spcPct val="100000"/>
              </a:lnSpc>
              <a:spcBef>
                <a:spcPts val="0"/>
              </a:spcBef>
              <a:spcAft>
                <a:spcPts val="0"/>
              </a:spcAft>
              <a:buClrTx/>
              <a:buSzTx/>
              <a:buFontTx/>
              <a:buNone/>
              <a:tabLst/>
            </a:pPr>
            <a:r>
              <a:rPr kumimoji="0" lang="ru-RU" sz="2400" b="0" i="0" u="none" strike="noStrike" cap="none" spc="0" normalizeH="0" baseline="0" dirty="0">
                <a:ln>
                  <a:noFill/>
                </a:ln>
                <a:solidFill>
                  <a:srgbClr val="C00000"/>
                </a:solidFill>
                <a:effectLst/>
                <a:uFillTx/>
                <a:latin typeface="+mn-lt"/>
                <a:ea typeface="+mj-ea"/>
                <a:cs typeface="+mj-cs"/>
                <a:sym typeface="Helvetica Light"/>
              </a:rPr>
              <a:t>Коммерциализация</a:t>
            </a:r>
          </a:p>
        </p:txBody>
      </p:sp>
      <p:sp>
        <p:nvSpPr>
          <p:cNvPr id="7" name="Прямоугольник 6">
            <a:extLst>
              <a:ext uri="{FF2B5EF4-FFF2-40B4-BE49-F238E27FC236}">
                <a16:creationId xmlns:a16="http://schemas.microsoft.com/office/drawing/2014/main" xmlns="" id="{EE363A3A-DC12-75A0-5C41-69ED615E8CAB}"/>
              </a:ext>
            </a:extLst>
          </p:cNvPr>
          <p:cNvSpPr/>
          <p:nvPr/>
        </p:nvSpPr>
        <p:spPr>
          <a:xfrm>
            <a:off x="1366222" y="7788102"/>
            <a:ext cx="5400600" cy="461665"/>
          </a:xfrm>
          <a:prstGeom prst="rect">
            <a:avLst/>
          </a:prstGeom>
        </p:spPr>
        <p:txBody>
          <a:bodyPr wrap="square">
            <a:spAutoFit/>
          </a:bodyPr>
          <a:lstStyle/>
          <a:p>
            <a:r>
              <a:rPr lang="ru-RU" sz="2400" b="1" dirty="0">
                <a:solidFill>
                  <a:srgbClr val="253957"/>
                </a:solidFill>
                <a:latin typeface="+mn-lt"/>
                <a:ea typeface="+mn-ea"/>
                <a:cs typeface="+mn-cs"/>
                <a:sym typeface="Arial Narrow"/>
              </a:rPr>
              <a:t>Все результаты</a:t>
            </a:r>
            <a:endParaRPr lang="ru-RU" sz="2400" dirty="0">
              <a:solidFill>
                <a:srgbClr val="253957"/>
              </a:solidFill>
              <a:latin typeface="+mn-lt"/>
              <a:ea typeface="+mn-ea"/>
              <a:cs typeface="+mn-cs"/>
              <a:sym typeface="Arial Narrow"/>
            </a:endParaRPr>
          </a:p>
        </p:txBody>
      </p:sp>
      <p:sp>
        <p:nvSpPr>
          <p:cNvPr id="17" name="Прямоугольник 16">
            <a:extLst>
              <a:ext uri="{FF2B5EF4-FFF2-40B4-BE49-F238E27FC236}">
                <a16:creationId xmlns:a16="http://schemas.microsoft.com/office/drawing/2014/main" xmlns="" id="{1FFE94AA-122E-6A2B-BE58-11801775F863}"/>
              </a:ext>
            </a:extLst>
          </p:cNvPr>
          <p:cNvSpPr/>
          <p:nvPr/>
        </p:nvSpPr>
        <p:spPr>
          <a:xfrm>
            <a:off x="4130107" y="9217555"/>
            <a:ext cx="432048" cy="412119"/>
          </a:xfrm>
          <a:prstGeom prst="rect">
            <a:avLst/>
          </a:prstGeom>
          <a:solidFill>
            <a:schemeClr val="accent6">
              <a:lumMod val="60000"/>
              <a:lumOff val="40000"/>
            </a:schemeClr>
          </a:solidFill>
          <a:ln w="12700" cap="flat">
            <a:noFill/>
            <a:miter lim="400000"/>
          </a:ln>
          <a:effectLst>
            <a:outerShdw blurRad="50800" dist="25400" dir="5400000" rotWithShape="0">
              <a:srgbClr val="000000">
                <a:alpha val="50000"/>
              </a:srgbClr>
            </a:outerShdw>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71437" tIns="71437" rIns="71437" bIns="71437" numCol="1" spcCol="38100" rtlCol="0" anchor="ctr">
            <a:spAutoFit/>
          </a:bodyPr>
          <a:lstStyle/>
          <a:p>
            <a:pPr marL="0" marR="0" indent="0" algn="ctr" defTabSz="821531" rtl="0" fontAlgn="auto" latinLnBrk="0" hangingPunct="0">
              <a:lnSpc>
                <a:spcPct val="100000"/>
              </a:lnSpc>
              <a:spcBef>
                <a:spcPts val="0"/>
              </a:spcBef>
              <a:spcAft>
                <a:spcPts val="0"/>
              </a:spcAft>
              <a:buClrTx/>
              <a:buSzTx/>
              <a:buFontTx/>
              <a:buNone/>
              <a:tabLst/>
            </a:pPr>
            <a:endParaRPr kumimoji="0" lang="ru-RU" sz="3200" b="0" i="0" u="none" strike="noStrike" cap="none" spc="0" normalizeH="0" baseline="0">
              <a:ln>
                <a:noFill/>
              </a:ln>
              <a:solidFill>
                <a:srgbClr val="FFFFFF"/>
              </a:solidFill>
              <a:effectLst/>
              <a:uFillTx/>
              <a:latin typeface="+mj-lt"/>
              <a:ea typeface="+mj-ea"/>
              <a:cs typeface="+mj-cs"/>
              <a:sym typeface="Helvetica Light"/>
            </a:endParaRPr>
          </a:p>
        </p:txBody>
      </p:sp>
      <p:sp>
        <p:nvSpPr>
          <p:cNvPr id="18" name="Прямоугольник 17">
            <a:extLst>
              <a:ext uri="{FF2B5EF4-FFF2-40B4-BE49-F238E27FC236}">
                <a16:creationId xmlns:a16="http://schemas.microsoft.com/office/drawing/2014/main" xmlns="" id="{3888430F-4FDC-BCF5-E249-FD388A637DA7}"/>
              </a:ext>
            </a:extLst>
          </p:cNvPr>
          <p:cNvSpPr/>
          <p:nvPr/>
        </p:nvSpPr>
        <p:spPr>
          <a:xfrm>
            <a:off x="5011378" y="9217555"/>
            <a:ext cx="432048" cy="412119"/>
          </a:xfrm>
          <a:prstGeom prst="rect">
            <a:avLst/>
          </a:prstGeom>
          <a:solidFill>
            <a:schemeClr val="accent2"/>
          </a:solidFill>
          <a:ln w="12700" cap="flat">
            <a:noFill/>
            <a:miter lim="400000"/>
          </a:ln>
          <a:effectLst>
            <a:outerShdw blurRad="50800" dist="25400" dir="5400000" rotWithShape="0">
              <a:srgbClr val="000000">
                <a:alpha val="50000"/>
              </a:srgbClr>
            </a:outerShdw>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71437" tIns="71437" rIns="71437" bIns="71437" numCol="1" spcCol="38100" rtlCol="0" anchor="ctr">
            <a:spAutoFit/>
          </a:bodyPr>
          <a:lstStyle/>
          <a:p>
            <a:pPr marL="0" marR="0" indent="0" algn="ctr" defTabSz="821531" rtl="0" fontAlgn="auto" latinLnBrk="0" hangingPunct="0">
              <a:lnSpc>
                <a:spcPct val="100000"/>
              </a:lnSpc>
              <a:spcBef>
                <a:spcPts val="0"/>
              </a:spcBef>
              <a:spcAft>
                <a:spcPts val="0"/>
              </a:spcAft>
              <a:buClrTx/>
              <a:buSzTx/>
              <a:buFontTx/>
              <a:buNone/>
              <a:tabLst/>
            </a:pPr>
            <a:endParaRPr kumimoji="0" lang="ru-RU" sz="3200" b="0" i="0" u="none" strike="noStrike" cap="none" spc="0" normalizeH="0" baseline="0">
              <a:ln>
                <a:noFill/>
              </a:ln>
              <a:solidFill>
                <a:srgbClr val="FFFFFF"/>
              </a:solidFill>
              <a:effectLst/>
              <a:uFillTx/>
              <a:latin typeface="+mj-lt"/>
              <a:ea typeface="+mj-ea"/>
              <a:cs typeface="+mj-cs"/>
              <a:sym typeface="Helvetica Light"/>
            </a:endParaRPr>
          </a:p>
        </p:txBody>
      </p:sp>
      <p:sp>
        <p:nvSpPr>
          <p:cNvPr id="19" name="Прямоугольник 18">
            <a:extLst>
              <a:ext uri="{FF2B5EF4-FFF2-40B4-BE49-F238E27FC236}">
                <a16:creationId xmlns:a16="http://schemas.microsoft.com/office/drawing/2014/main" xmlns="" id="{FCF44F9C-7F4C-E685-9D99-7E62B0295C4A}"/>
              </a:ext>
            </a:extLst>
          </p:cNvPr>
          <p:cNvSpPr/>
          <p:nvPr/>
        </p:nvSpPr>
        <p:spPr>
          <a:xfrm>
            <a:off x="2203066" y="9369955"/>
            <a:ext cx="432048" cy="412119"/>
          </a:xfrm>
          <a:prstGeom prst="rect">
            <a:avLst/>
          </a:prstGeom>
          <a:solidFill>
            <a:schemeClr val="accent3">
              <a:lumMod val="60000"/>
              <a:lumOff val="40000"/>
            </a:schemeClr>
          </a:solidFill>
          <a:ln w="12700" cap="flat">
            <a:noFill/>
            <a:miter lim="400000"/>
          </a:ln>
          <a:effectLst>
            <a:outerShdw blurRad="50800" dist="25400" dir="5400000" rotWithShape="0">
              <a:srgbClr val="000000">
                <a:alpha val="50000"/>
              </a:srgbClr>
            </a:outerShdw>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71437" tIns="71437" rIns="71437" bIns="71437" numCol="1" spcCol="38100" rtlCol="0" anchor="ctr">
            <a:spAutoFit/>
          </a:bodyPr>
          <a:lstStyle/>
          <a:p>
            <a:pPr marL="0" marR="0" indent="0" algn="ctr" defTabSz="821531" rtl="0" fontAlgn="auto" latinLnBrk="0" hangingPunct="0">
              <a:lnSpc>
                <a:spcPct val="100000"/>
              </a:lnSpc>
              <a:spcBef>
                <a:spcPts val="0"/>
              </a:spcBef>
              <a:spcAft>
                <a:spcPts val="0"/>
              </a:spcAft>
              <a:buClrTx/>
              <a:buSzTx/>
              <a:buFontTx/>
              <a:buNone/>
              <a:tabLst/>
            </a:pPr>
            <a:endParaRPr kumimoji="0" lang="ru-RU" sz="3200" b="0" i="0" u="none" strike="noStrike" cap="none" spc="0" normalizeH="0" baseline="0">
              <a:ln>
                <a:noFill/>
              </a:ln>
              <a:solidFill>
                <a:srgbClr val="FFFFFF"/>
              </a:solidFill>
              <a:effectLst/>
              <a:uFillTx/>
              <a:latin typeface="+mj-lt"/>
              <a:ea typeface="+mj-ea"/>
              <a:cs typeface="+mj-cs"/>
              <a:sym typeface="Helvetica Light"/>
            </a:endParaRPr>
          </a:p>
        </p:txBody>
      </p:sp>
      <p:sp>
        <p:nvSpPr>
          <p:cNvPr id="20" name="Прямоугольник 19">
            <a:extLst>
              <a:ext uri="{FF2B5EF4-FFF2-40B4-BE49-F238E27FC236}">
                <a16:creationId xmlns:a16="http://schemas.microsoft.com/office/drawing/2014/main" xmlns="" id="{2CB4592E-AC05-85C5-1EF0-7429A61B3938}"/>
              </a:ext>
            </a:extLst>
          </p:cNvPr>
          <p:cNvSpPr/>
          <p:nvPr/>
        </p:nvSpPr>
        <p:spPr>
          <a:xfrm>
            <a:off x="3084337" y="9369955"/>
            <a:ext cx="432048" cy="412119"/>
          </a:xfrm>
          <a:prstGeom prst="rect">
            <a:avLst/>
          </a:prstGeom>
          <a:solidFill>
            <a:schemeClr val="accent2"/>
          </a:solidFill>
          <a:ln w="12700" cap="flat">
            <a:noFill/>
            <a:miter lim="400000"/>
          </a:ln>
          <a:effectLst>
            <a:outerShdw blurRad="50800" dist="25400" dir="5400000" rotWithShape="0">
              <a:srgbClr val="000000">
                <a:alpha val="50000"/>
              </a:srgbClr>
            </a:outerShdw>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71437" tIns="71437" rIns="71437" bIns="71437" numCol="1" spcCol="38100" rtlCol="0" anchor="ctr">
            <a:spAutoFit/>
          </a:bodyPr>
          <a:lstStyle/>
          <a:p>
            <a:pPr marL="0" marR="0" indent="0" algn="ctr" defTabSz="821531" rtl="0" fontAlgn="auto" latinLnBrk="0" hangingPunct="0">
              <a:lnSpc>
                <a:spcPct val="100000"/>
              </a:lnSpc>
              <a:spcBef>
                <a:spcPts val="0"/>
              </a:spcBef>
              <a:spcAft>
                <a:spcPts val="0"/>
              </a:spcAft>
              <a:buClrTx/>
              <a:buSzTx/>
              <a:buFontTx/>
              <a:buNone/>
              <a:tabLst/>
            </a:pPr>
            <a:endParaRPr kumimoji="0" lang="ru-RU" sz="3200" b="0" i="0" u="none" strike="noStrike" cap="none" spc="0" normalizeH="0" baseline="0">
              <a:ln>
                <a:noFill/>
              </a:ln>
              <a:solidFill>
                <a:srgbClr val="FFFFFF"/>
              </a:solidFill>
              <a:effectLst/>
              <a:uFillTx/>
              <a:latin typeface="+mj-lt"/>
              <a:ea typeface="+mj-ea"/>
              <a:cs typeface="+mj-cs"/>
              <a:sym typeface="Helvetica Light"/>
            </a:endParaRPr>
          </a:p>
        </p:txBody>
      </p:sp>
      <p:sp>
        <p:nvSpPr>
          <p:cNvPr id="25" name="Прямоугольник 24">
            <a:extLst>
              <a:ext uri="{FF2B5EF4-FFF2-40B4-BE49-F238E27FC236}">
                <a16:creationId xmlns:a16="http://schemas.microsoft.com/office/drawing/2014/main" xmlns="" id="{F8274BF1-4EC6-46C5-84FD-1F463352F884}"/>
              </a:ext>
            </a:extLst>
          </p:cNvPr>
          <p:cNvSpPr/>
          <p:nvPr/>
        </p:nvSpPr>
        <p:spPr>
          <a:xfrm>
            <a:off x="3355194" y="8569483"/>
            <a:ext cx="432048" cy="412119"/>
          </a:xfrm>
          <a:prstGeom prst="rect">
            <a:avLst/>
          </a:prstGeom>
          <a:solidFill>
            <a:schemeClr val="accent5">
              <a:lumMod val="60000"/>
              <a:lumOff val="40000"/>
            </a:schemeClr>
          </a:solidFill>
          <a:ln w="12700" cap="flat">
            <a:noFill/>
            <a:miter lim="400000"/>
          </a:ln>
          <a:effectLst>
            <a:outerShdw blurRad="50800" dist="25400" dir="5400000" rotWithShape="0">
              <a:srgbClr val="000000">
                <a:alpha val="50000"/>
              </a:srgbClr>
            </a:outerShdw>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71437" tIns="71437" rIns="71437" bIns="71437" numCol="1" spcCol="38100" rtlCol="0" anchor="ctr">
            <a:spAutoFit/>
          </a:bodyPr>
          <a:lstStyle/>
          <a:p>
            <a:pPr marL="0" marR="0" indent="0" algn="ctr" defTabSz="821531" rtl="0" fontAlgn="auto" latinLnBrk="0" hangingPunct="0">
              <a:lnSpc>
                <a:spcPct val="100000"/>
              </a:lnSpc>
              <a:spcBef>
                <a:spcPts val="0"/>
              </a:spcBef>
              <a:spcAft>
                <a:spcPts val="0"/>
              </a:spcAft>
              <a:buClrTx/>
              <a:buSzTx/>
              <a:buFontTx/>
              <a:buNone/>
              <a:tabLst/>
            </a:pPr>
            <a:endParaRPr kumimoji="0" lang="ru-RU" sz="3200" b="0" i="0" u="none" strike="noStrike" cap="none" spc="0" normalizeH="0" baseline="0">
              <a:ln>
                <a:noFill/>
              </a:ln>
              <a:solidFill>
                <a:srgbClr val="FFFFFF"/>
              </a:solidFill>
              <a:effectLst/>
              <a:uFillTx/>
              <a:latin typeface="+mj-lt"/>
              <a:ea typeface="+mj-ea"/>
              <a:cs typeface="+mj-cs"/>
              <a:sym typeface="Helvetica Light"/>
            </a:endParaRPr>
          </a:p>
        </p:txBody>
      </p:sp>
      <p:sp>
        <p:nvSpPr>
          <p:cNvPr id="34" name="Прямоугольник 33">
            <a:extLst>
              <a:ext uri="{FF2B5EF4-FFF2-40B4-BE49-F238E27FC236}">
                <a16:creationId xmlns:a16="http://schemas.microsoft.com/office/drawing/2014/main" xmlns="" id="{764E61FE-9E4A-58E5-2F72-32F424EBC467}"/>
              </a:ext>
            </a:extLst>
          </p:cNvPr>
          <p:cNvSpPr/>
          <p:nvPr/>
        </p:nvSpPr>
        <p:spPr>
          <a:xfrm>
            <a:off x="4236465" y="8569483"/>
            <a:ext cx="432048" cy="412119"/>
          </a:xfrm>
          <a:prstGeom prst="rect">
            <a:avLst/>
          </a:prstGeom>
          <a:solidFill>
            <a:schemeClr val="accent2"/>
          </a:solidFill>
          <a:ln w="12700" cap="flat">
            <a:noFill/>
            <a:miter lim="400000"/>
          </a:ln>
          <a:effectLst>
            <a:outerShdw blurRad="50800" dist="25400" dir="5400000" rotWithShape="0">
              <a:srgbClr val="000000">
                <a:alpha val="50000"/>
              </a:srgbClr>
            </a:outerShdw>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71437" tIns="71437" rIns="71437" bIns="71437" numCol="1" spcCol="38100" rtlCol="0" anchor="ctr">
            <a:spAutoFit/>
          </a:bodyPr>
          <a:lstStyle/>
          <a:p>
            <a:pPr marL="0" marR="0" indent="0" algn="ctr" defTabSz="821531" rtl="0" fontAlgn="auto" latinLnBrk="0" hangingPunct="0">
              <a:lnSpc>
                <a:spcPct val="100000"/>
              </a:lnSpc>
              <a:spcBef>
                <a:spcPts val="0"/>
              </a:spcBef>
              <a:spcAft>
                <a:spcPts val="0"/>
              </a:spcAft>
              <a:buClrTx/>
              <a:buSzTx/>
              <a:buFontTx/>
              <a:buNone/>
              <a:tabLst/>
            </a:pPr>
            <a:endParaRPr kumimoji="0" lang="ru-RU" sz="3200" b="0" i="0" u="none" strike="noStrike" cap="none" spc="0" normalizeH="0" baseline="0">
              <a:ln>
                <a:noFill/>
              </a:ln>
              <a:solidFill>
                <a:srgbClr val="FFFFFF"/>
              </a:solidFill>
              <a:effectLst/>
              <a:uFillTx/>
              <a:latin typeface="+mj-lt"/>
              <a:ea typeface="+mj-ea"/>
              <a:cs typeface="+mj-cs"/>
              <a:sym typeface="Helvetica Light"/>
            </a:endParaRPr>
          </a:p>
        </p:txBody>
      </p:sp>
      <p:sp>
        <p:nvSpPr>
          <p:cNvPr id="38" name="Прямоугольник 37"/>
          <p:cNvSpPr/>
          <p:nvPr/>
        </p:nvSpPr>
        <p:spPr>
          <a:xfrm>
            <a:off x="1226606" y="6013375"/>
            <a:ext cx="5924834" cy="6173217"/>
          </a:xfrm>
          <a:prstGeom prst="rect">
            <a:avLst/>
          </a:prstGeom>
          <a:noFill/>
          <a:ln w="25400" cap="flat">
            <a:solidFill>
              <a:srgbClr val="335C92"/>
            </a:solidFill>
            <a:miter lim="400000"/>
          </a:ln>
          <a:effectLst>
            <a:outerShdw blurRad="50800" dist="25400" dir="5400000" rotWithShape="0">
              <a:srgbClr val="000000">
                <a:alpha val="50000"/>
              </a:srgbClr>
            </a:outerShdw>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71437" tIns="71437" rIns="71437" bIns="71437" numCol="1" spcCol="38100" rtlCol="0" anchor="ctr">
            <a:spAutoFit/>
          </a:bodyPr>
          <a:lstStyle/>
          <a:p>
            <a:pPr marL="0" marR="0" indent="0" algn="ctr" defTabSz="821531" rtl="0" fontAlgn="auto" latinLnBrk="0" hangingPunct="0">
              <a:lnSpc>
                <a:spcPct val="100000"/>
              </a:lnSpc>
              <a:spcBef>
                <a:spcPts val="0"/>
              </a:spcBef>
              <a:spcAft>
                <a:spcPts val="0"/>
              </a:spcAft>
              <a:buClrTx/>
              <a:buSzTx/>
              <a:buFontTx/>
              <a:buNone/>
              <a:tabLst/>
            </a:pPr>
            <a:endParaRPr kumimoji="0" lang="ru-RU" sz="3200" b="0" i="0" u="none" strike="noStrike" cap="none" spc="0" normalizeH="0" baseline="0" dirty="0">
              <a:ln>
                <a:noFill/>
              </a:ln>
              <a:solidFill>
                <a:srgbClr val="FFFFFF"/>
              </a:solidFill>
              <a:effectLst/>
              <a:uFillTx/>
              <a:latin typeface="+mj-lt"/>
              <a:ea typeface="+mj-ea"/>
              <a:cs typeface="+mj-cs"/>
              <a:sym typeface="Helvetica Light"/>
            </a:endParaRPr>
          </a:p>
        </p:txBody>
      </p:sp>
    </p:spTree>
    <p:extLst>
      <p:ext uri="{BB962C8B-B14F-4D97-AF65-F5344CB8AC3E}">
        <p14:creationId xmlns:p14="http://schemas.microsoft.com/office/powerpoint/2010/main" val="3338020121"/>
      </p:ext>
    </p:extLst>
  </p:cSld>
  <p:clrMapOvr>
    <a:masterClrMapping/>
  </p:clrMapOvr>
  <p:transition spd="med"/>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Линия"/>
          <p:cNvSpPr/>
          <p:nvPr/>
        </p:nvSpPr>
        <p:spPr>
          <a:xfrm>
            <a:off x="1226606" y="2643366"/>
            <a:ext cx="22370469" cy="0"/>
          </a:xfrm>
          <a:prstGeom prst="line">
            <a:avLst/>
          </a:prstGeom>
          <a:ln w="12700">
            <a:solidFill>
              <a:srgbClr val="253957"/>
            </a:solidFill>
            <a:miter lim="400000"/>
          </a:ln>
        </p:spPr>
        <p:txBody>
          <a:bodyPr lIns="71437" tIns="71437" rIns="71437" bIns="71437" anchor="ctr"/>
          <a:lstStyle/>
          <a:p>
            <a:pPr>
              <a:defRPr sz="3200"/>
            </a:pPr>
            <a:endParaRPr/>
          </a:p>
        </p:txBody>
      </p:sp>
      <p:sp>
        <p:nvSpPr>
          <p:cNvPr id="59" name="Очень крутой заголовок…"/>
          <p:cNvSpPr txBox="1"/>
          <p:nvPr/>
        </p:nvSpPr>
        <p:spPr>
          <a:xfrm>
            <a:off x="1134614" y="708517"/>
            <a:ext cx="21602400" cy="1296144"/>
          </a:xfrm>
          <a:prstGeom prst="rect">
            <a:avLst/>
          </a:prstGeom>
          <a:ln w="12700">
            <a:miter lim="400000"/>
          </a:ln>
          <a:extLst>
            <a:ext uri="{C572A759-6A51-4108-AA02-DFA0A04FC94B}">
              <ma14:wrappingTextBoxFlag xmlns:ma14="http://schemas.microsoft.com/office/mac/drawingml/2011/main" xmlns="" val="1"/>
            </a:ext>
          </a:extLst>
        </p:spPr>
        <p:txBody>
          <a:bodyPr lIns="71437" tIns="71437" rIns="71437" bIns="71437"/>
          <a:lstStyle/>
          <a:p>
            <a:pPr algn="l">
              <a:defRPr sz="7000" b="1" cap="all">
                <a:solidFill>
                  <a:srgbClr val="253957"/>
                </a:solidFill>
                <a:latin typeface="+mn-lt"/>
                <a:ea typeface="+mn-ea"/>
                <a:cs typeface="+mn-cs"/>
                <a:sym typeface="Arial Narrow"/>
              </a:defRPr>
            </a:pPr>
            <a:r>
              <a:rPr lang="ru-RU" sz="6000" dirty="0" smtClean="0"/>
              <a:t>Модель интеллектуального капитала НИУ ВШЭ</a:t>
            </a:r>
            <a:endParaRPr sz="6000" dirty="0"/>
          </a:p>
        </p:txBody>
      </p:sp>
      <p:pic>
        <p:nvPicPr>
          <p:cNvPr id="63" name="Изображение" descr="Изображение"/>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21868883" y="330138"/>
            <a:ext cx="1728192" cy="1728192"/>
          </a:xfrm>
          <a:prstGeom prst="rect">
            <a:avLst/>
          </a:prstGeom>
          <a:ln w="12700">
            <a:miter lim="400000"/>
          </a:ln>
        </p:spPr>
      </p:pic>
      <p:pic>
        <p:nvPicPr>
          <p:cNvPr id="1026" name="Picture 2"/>
          <p:cNvPicPr>
            <a:picLocks noChangeAspect="1" noChangeArrowheads="1"/>
          </p:cNvPicPr>
          <p:nvPr/>
        </p:nvPicPr>
        <p:blipFill rotWithShape="1">
          <a:blip r:embed="rId4">
            <a:extLst>
              <a:ext uri="{28A0092B-C50C-407E-A947-70E740481C1C}">
                <a14:useLocalDpi xmlns:a14="http://schemas.microsoft.com/office/drawing/2010/main" val="0"/>
              </a:ext>
            </a:extLst>
          </a:blip>
          <a:srcRect l="2814" t="22845" r="1987" b="7606"/>
          <a:stretch/>
        </p:blipFill>
        <p:spPr bwMode="auto">
          <a:xfrm>
            <a:off x="835496" y="3041576"/>
            <a:ext cx="22709520" cy="1036915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195094021"/>
      </p:ext>
    </p:extLst>
  </p:cSld>
  <p:clrMapOvr>
    <a:masterClrMapping/>
  </p:clrMapOvr>
  <p:transition spd="med"/>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Линия"/>
          <p:cNvSpPr/>
          <p:nvPr/>
        </p:nvSpPr>
        <p:spPr>
          <a:xfrm>
            <a:off x="1226606" y="2643366"/>
            <a:ext cx="22370469" cy="0"/>
          </a:xfrm>
          <a:prstGeom prst="line">
            <a:avLst/>
          </a:prstGeom>
          <a:ln w="12700">
            <a:solidFill>
              <a:srgbClr val="253957"/>
            </a:solidFill>
            <a:miter lim="400000"/>
          </a:ln>
        </p:spPr>
        <p:txBody>
          <a:bodyPr lIns="71437" tIns="71437" rIns="71437" bIns="71437" anchor="ctr"/>
          <a:lstStyle/>
          <a:p>
            <a:pPr>
              <a:defRPr sz="3200"/>
            </a:pPr>
            <a:endParaRPr/>
          </a:p>
        </p:txBody>
      </p:sp>
      <p:sp>
        <p:nvSpPr>
          <p:cNvPr id="59" name="Очень крутой заголовок…"/>
          <p:cNvSpPr txBox="1"/>
          <p:nvPr/>
        </p:nvSpPr>
        <p:spPr>
          <a:xfrm>
            <a:off x="1134614" y="708517"/>
            <a:ext cx="21602400" cy="1296144"/>
          </a:xfrm>
          <a:prstGeom prst="rect">
            <a:avLst/>
          </a:prstGeom>
          <a:ln w="12700">
            <a:miter lim="400000"/>
          </a:ln>
          <a:extLst>
            <a:ext uri="{C572A759-6A51-4108-AA02-DFA0A04FC94B}">
              <ma14:wrappingTextBoxFlag xmlns="" xmlns:ma14="http://schemas.microsoft.com/office/mac/drawingml/2011/main" val="1"/>
            </a:ext>
          </a:extLst>
        </p:spPr>
        <p:txBody>
          <a:bodyPr lIns="71437" tIns="71437" rIns="71437" bIns="71437"/>
          <a:lstStyle/>
          <a:p>
            <a:pPr algn="l">
              <a:defRPr sz="7000" b="1" cap="all">
                <a:solidFill>
                  <a:srgbClr val="253957"/>
                </a:solidFill>
                <a:latin typeface="+mn-lt"/>
                <a:ea typeface="+mn-ea"/>
                <a:cs typeface="+mn-cs"/>
                <a:sym typeface="Arial Narrow"/>
              </a:defRPr>
            </a:pPr>
            <a:r>
              <a:rPr lang="ru-RU" sz="6000" dirty="0" smtClean="0">
                <a:solidFill>
                  <a:srgbClr val="C00000"/>
                </a:solidFill>
              </a:rPr>
              <a:t>Что</a:t>
            </a:r>
            <a:r>
              <a:rPr lang="ru-RU" sz="6000" dirty="0" smtClean="0"/>
              <a:t> такое коммерциализация?</a:t>
            </a:r>
            <a:endParaRPr sz="6000" dirty="0"/>
          </a:p>
        </p:txBody>
      </p:sp>
      <p:pic>
        <p:nvPicPr>
          <p:cNvPr id="63" name="Изображение" descr="Изображение"/>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21868883" y="330138"/>
            <a:ext cx="1728192" cy="1728192"/>
          </a:xfrm>
          <a:prstGeom prst="rect">
            <a:avLst/>
          </a:prstGeom>
          <a:ln w="12700">
            <a:miter lim="400000"/>
          </a:ln>
        </p:spPr>
      </p:pic>
      <p:sp>
        <p:nvSpPr>
          <p:cNvPr id="6" name="Заголовок основного текста"/>
          <p:cNvSpPr txBox="1"/>
          <p:nvPr/>
        </p:nvSpPr>
        <p:spPr>
          <a:xfrm>
            <a:off x="12411840" y="2897560"/>
            <a:ext cx="10965394" cy="9793088"/>
          </a:xfrm>
          <a:prstGeom prst="rect">
            <a:avLst/>
          </a:prstGeom>
          <a:solidFill>
            <a:schemeClr val="bg1"/>
          </a:solidFill>
          <a:ln w="12700">
            <a:miter lim="400000"/>
          </a:ln>
          <a:extLst>
            <a:ext uri="{C572A759-6A51-4108-AA02-DFA0A04FC94B}">
              <ma14:wrappingTextBoxFlag xmlns="" xmlns:ma14="http://schemas.microsoft.com/office/mac/drawingml/2011/main" val="1"/>
            </a:ext>
          </a:extLst>
        </p:spPr>
        <p:txBody>
          <a:bodyPr lIns="71437" tIns="71437" rIns="71437" bIns="71437" anchor="t"/>
          <a:lstStyle>
            <a:lvl1pPr algn="l">
              <a:defRPr sz="4200" b="1">
                <a:solidFill>
                  <a:srgbClr val="253957"/>
                </a:solidFill>
                <a:latin typeface="+mn-lt"/>
                <a:ea typeface="+mn-ea"/>
                <a:cs typeface="+mn-cs"/>
                <a:sym typeface="Arial Narrow"/>
              </a:defRPr>
            </a:lvl1pPr>
          </a:lstStyle>
          <a:p>
            <a:endParaRPr lang="ru-RU" sz="3200" dirty="0">
              <a:solidFill>
                <a:srgbClr val="C00000"/>
              </a:solidFill>
            </a:endParaRPr>
          </a:p>
        </p:txBody>
      </p:sp>
      <p:sp>
        <p:nvSpPr>
          <p:cNvPr id="2" name="Номер слайда 1"/>
          <p:cNvSpPr>
            <a:spLocks noGrp="1"/>
          </p:cNvSpPr>
          <p:nvPr>
            <p:ph type="sldNum" sz="quarter" idx="2"/>
          </p:nvPr>
        </p:nvSpPr>
        <p:spPr/>
        <p:txBody>
          <a:bodyPr/>
          <a:lstStyle/>
          <a:p>
            <a:fld id="{86CB4B4D-7CA3-9044-876B-883B54F8677D}" type="slidenum">
              <a:rPr lang="ru-RU" smtClean="0"/>
              <a:t>6</a:t>
            </a:fld>
            <a:endParaRPr lang="ru-RU"/>
          </a:p>
        </p:txBody>
      </p:sp>
      <p:sp>
        <p:nvSpPr>
          <p:cNvPr id="4" name="Прямоугольник 3"/>
          <p:cNvSpPr/>
          <p:nvPr/>
        </p:nvSpPr>
        <p:spPr>
          <a:xfrm>
            <a:off x="1226605" y="3257600"/>
            <a:ext cx="22370469" cy="10064294"/>
          </a:xfrm>
          <a:prstGeom prst="rect">
            <a:avLst/>
          </a:prstGeom>
        </p:spPr>
        <p:txBody>
          <a:bodyPr wrap="square">
            <a:spAutoFit/>
          </a:bodyPr>
          <a:lstStyle/>
          <a:p>
            <a:pPr algn="l"/>
            <a:r>
              <a:rPr lang="ru-RU" sz="3600" b="1" dirty="0" smtClean="0">
                <a:solidFill>
                  <a:srgbClr val="243857"/>
                </a:solidFill>
                <a:latin typeface="+mn-lt"/>
              </a:rPr>
              <a:t>Коммерциализация – это получение </a:t>
            </a:r>
            <a:r>
              <a:rPr lang="ru-RU" sz="3600" b="1" dirty="0" smtClean="0">
                <a:solidFill>
                  <a:srgbClr val="C00000"/>
                </a:solidFill>
                <a:latin typeface="+mn-lt"/>
              </a:rPr>
              <a:t>дохода</a:t>
            </a:r>
            <a:r>
              <a:rPr lang="ru-RU" sz="3600" b="1" dirty="0" smtClean="0">
                <a:solidFill>
                  <a:srgbClr val="243857"/>
                </a:solidFill>
                <a:latin typeface="+mn-lt"/>
              </a:rPr>
              <a:t> от </a:t>
            </a:r>
            <a:r>
              <a:rPr lang="ru-RU" sz="3600" b="1" dirty="0" smtClean="0">
                <a:solidFill>
                  <a:srgbClr val="C00000"/>
                </a:solidFill>
                <a:latin typeface="+mn-lt"/>
              </a:rPr>
              <a:t>продажи</a:t>
            </a:r>
            <a:r>
              <a:rPr lang="ru-RU" sz="3600" b="1" dirty="0" smtClean="0">
                <a:solidFill>
                  <a:srgbClr val="243857"/>
                </a:solidFill>
                <a:latin typeface="+mn-lt"/>
              </a:rPr>
              <a:t> результатов научной деятельности, правообладателем которых является университет. Форма продажи может быть разной: заказной НИОКР, лицензионный договор, смешанный договор</a:t>
            </a:r>
          </a:p>
          <a:p>
            <a:pPr algn="l"/>
            <a:endParaRPr lang="ru-RU" sz="3600" b="1" dirty="0">
              <a:solidFill>
                <a:srgbClr val="243857"/>
              </a:solidFill>
              <a:latin typeface="+mn-lt"/>
            </a:endParaRPr>
          </a:p>
          <a:p>
            <a:pPr algn="l"/>
            <a:r>
              <a:rPr lang="ru-RU" sz="3600" b="1" dirty="0" smtClean="0">
                <a:solidFill>
                  <a:srgbClr val="243857"/>
                </a:solidFill>
                <a:latin typeface="+mn-lt"/>
              </a:rPr>
              <a:t>Проект </a:t>
            </a:r>
            <a:r>
              <a:rPr lang="ru-RU" sz="3600" b="1" dirty="0">
                <a:solidFill>
                  <a:srgbClr val="243857"/>
                </a:solidFill>
                <a:latin typeface="+mn-lt"/>
              </a:rPr>
              <a:t>по коммерциализации </a:t>
            </a:r>
            <a:r>
              <a:rPr lang="ru-RU" sz="3600" dirty="0">
                <a:solidFill>
                  <a:srgbClr val="243857"/>
                </a:solidFill>
                <a:latin typeface="+mn-lt"/>
              </a:rPr>
              <a:t>-  комплекс взаимосвязанных работ и мероприятий, выполняемых сотрудниками и подразделениями НИУ ВШЭ, в </a:t>
            </a:r>
            <a:r>
              <a:rPr lang="ru-RU" sz="3600" dirty="0" err="1">
                <a:solidFill>
                  <a:srgbClr val="243857"/>
                </a:solidFill>
                <a:latin typeface="+mn-lt"/>
              </a:rPr>
              <a:t>т.ч</a:t>
            </a:r>
            <a:r>
              <a:rPr lang="ru-RU" sz="3600" dirty="0">
                <a:solidFill>
                  <a:srgbClr val="243857"/>
                </a:solidFill>
                <a:latin typeface="+mn-lt"/>
              </a:rPr>
              <a:t>. с привлечением партнеров, нацеленный на создание и продажу рыночных продуктов/услуг, создаваемых/производимых с использованием РИД, правообладателем которых является НИУ ВШЭ. Поскольку предполагается, что при создании продукта используются результаты научной,  образовательной или креативной деятельности сотрудников НИУ ВШЭ, то такие проекты могут назваться «проекты по коммерциализации результатов исследований и разработок».</a:t>
            </a:r>
          </a:p>
          <a:p>
            <a:pPr algn="l"/>
            <a:endParaRPr lang="ru-RU" sz="3600" b="1" dirty="0">
              <a:solidFill>
                <a:srgbClr val="243857"/>
              </a:solidFill>
              <a:latin typeface="+mn-lt"/>
            </a:endParaRPr>
          </a:p>
          <a:p>
            <a:pPr algn="l"/>
            <a:r>
              <a:rPr lang="ru-RU" sz="3600" b="1" dirty="0">
                <a:solidFill>
                  <a:srgbClr val="243857"/>
                </a:solidFill>
                <a:latin typeface="+mn-lt"/>
              </a:rPr>
              <a:t>Продукт</a:t>
            </a:r>
            <a:r>
              <a:rPr lang="ru-RU" sz="3600" dirty="0">
                <a:solidFill>
                  <a:srgbClr val="243857"/>
                </a:solidFill>
                <a:latin typeface="+mn-lt"/>
              </a:rPr>
              <a:t> - материальный или нематериальный актив, продаваемый потребителю (заказчику). Продажа продукта должна происходить по лицензионной модели – по лицензионному или смешанному (лицензия и работы) договору.</a:t>
            </a:r>
          </a:p>
          <a:p>
            <a:pPr algn="l"/>
            <a:endParaRPr lang="ru-RU" sz="3600" b="1" dirty="0">
              <a:solidFill>
                <a:srgbClr val="243857"/>
              </a:solidFill>
              <a:latin typeface="+mn-lt"/>
            </a:endParaRPr>
          </a:p>
          <a:p>
            <a:pPr algn="l"/>
            <a:r>
              <a:rPr lang="ru-RU" sz="3600" b="1" dirty="0">
                <a:solidFill>
                  <a:srgbClr val="243857"/>
                </a:solidFill>
                <a:latin typeface="+mn-lt"/>
              </a:rPr>
              <a:t>Лицензионная модель продажи продукта/услуги </a:t>
            </a:r>
            <a:r>
              <a:rPr lang="ru-RU" sz="3600" dirty="0">
                <a:solidFill>
                  <a:srgbClr val="243857"/>
                </a:solidFill>
                <a:latin typeface="+mn-lt"/>
              </a:rPr>
              <a:t>– сделка, в рамках которой при передаче покупателю (заказчику) продукта (результатов оказания услуг) в том числе передаются права (неисключительные или исключительные) на использование РИД, правообладателем которых является НИУ ВШЭ. Для оформления такой сделки используется лицензионный или смешанный (работы + лицензия) договор.</a:t>
            </a:r>
          </a:p>
        </p:txBody>
      </p:sp>
    </p:spTree>
    <p:extLst>
      <p:ext uri="{BB962C8B-B14F-4D97-AF65-F5344CB8AC3E}">
        <p14:creationId xmlns:p14="http://schemas.microsoft.com/office/powerpoint/2010/main" val="3598445485"/>
      </p:ext>
    </p:extLst>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Линия"/>
          <p:cNvSpPr/>
          <p:nvPr/>
        </p:nvSpPr>
        <p:spPr>
          <a:xfrm>
            <a:off x="1226606" y="2643366"/>
            <a:ext cx="22370469" cy="0"/>
          </a:xfrm>
          <a:prstGeom prst="line">
            <a:avLst/>
          </a:prstGeom>
          <a:ln w="12700">
            <a:solidFill>
              <a:srgbClr val="253957"/>
            </a:solidFill>
            <a:miter lim="400000"/>
          </a:ln>
        </p:spPr>
        <p:txBody>
          <a:bodyPr lIns="71437" tIns="71437" rIns="71437" bIns="71437" anchor="ctr"/>
          <a:lstStyle/>
          <a:p>
            <a:pPr>
              <a:defRPr sz="3200"/>
            </a:pPr>
            <a:endParaRPr/>
          </a:p>
        </p:txBody>
      </p:sp>
      <p:sp>
        <p:nvSpPr>
          <p:cNvPr id="59" name="Очень крутой заголовок…"/>
          <p:cNvSpPr txBox="1"/>
          <p:nvPr/>
        </p:nvSpPr>
        <p:spPr>
          <a:xfrm>
            <a:off x="1134614" y="708517"/>
            <a:ext cx="21602400" cy="1296144"/>
          </a:xfrm>
          <a:prstGeom prst="rect">
            <a:avLst/>
          </a:prstGeom>
          <a:ln w="12700">
            <a:miter lim="400000"/>
          </a:ln>
          <a:extLst>
            <a:ext uri="{C572A759-6A51-4108-AA02-DFA0A04FC94B}">
              <ma14:wrappingTextBoxFlag xmlns="" xmlns:ma14="http://schemas.microsoft.com/office/mac/drawingml/2011/main" val="1"/>
            </a:ext>
          </a:extLst>
        </p:spPr>
        <p:txBody>
          <a:bodyPr lIns="71437" tIns="71437" rIns="71437" bIns="71437"/>
          <a:lstStyle/>
          <a:p>
            <a:pPr algn="l">
              <a:defRPr sz="7000" b="1" cap="all">
                <a:solidFill>
                  <a:srgbClr val="253957"/>
                </a:solidFill>
                <a:latin typeface="+mn-lt"/>
                <a:ea typeface="+mn-ea"/>
                <a:cs typeface="+mn-cs"/>
                <a:sym typeface="Arial Narrow"/>
              </a:defRPr>
            </a:pPr>
            <a:r>
              <a:rPr lang="ru-RU" sz="6000" b="1" cap="all" dirty="0" smtClean="0">
                <a:solidFill>
                  <a:srgbClr val="253957"/>
                </a:solidFill>
                <a:sym typeface="Arial Narrow"/>
              </a:rPr>
              <a:t>Отличия проектов по коммерциализации</a:t>
            </a:r>
            <a:endParaRPr lang="ru-RU" sz="6000" b="1" cap="all" dirty="0">
              <a:solidFill>
                <a:srgbClr val="253957"/>
              </a:solidFill>
              <a:sym typeface="Arial Narrow"/>
            </a:endParaRPr>
          </a:p>
          <a:p>
            <a:pPr algn="l">
              <a:defRPr sz="7000" b="1" cap="all">
                <a:solidFill>
                  <a:srgbClr val="253957"/>
                </a:solidFill>
                <a:latin typeface="+mn-lt"/>
                <a:ea typeface="+mn-ea"/>
                <a:cs typeface="+mn-cs"/>
                <a:sym typeface="Arial Narrow"/>
              </a:defRPr>
            </a:pPr>
            <a:endParaRPr sz="6000" dirty="0"/>
          </a:p>
        </p:txBody>
      </p:sp>
      <p:pic>
        <p:nvPicPr>
          <p:cNvPr id="63" name="Изображение" descr="Изображение"/>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21868883" y="330138"/>
            <a:ext cx="1728192" cy="1728192"/>
          </a:xfrm>
          <a:prstGeom prst="rect">
            <a:avLst/>
          </a:prstGeom>
          <a:ln w="12700">
            <a:miter lim="400000"/>
          </a:ln>
        </p:spPr>
      </p:pic>
      <p:sp>
        <p:nvSpPr>
          <p:cNvPr id="6" name="Заголовок основного текста"/>
          <p:cNvSpPr txBox="1"/>
          <p:nvPr/>
        </p:nvSpPr>
        <p:spPr>
          <a:xfrm>
            <a:off x="12411840" y="2897560"/>
            <a:ext cx="10965394" cy="9793088"/>
          </a:xfrm>
          <a:prstGeom prst="rect">
            <a:avLst/>
          </a:prstGeom>
          <a:solidFill>
            <a:schemeClr val="bg1"/>
          </a:solidFill>
          <a:ln w="12700">
            <a:miter lim="400000"/>
          </a:ln>
          <a:extLst>
            <a:ext uri="{C572A759-6A51-4108-AA02-DFA0A04FC94B}">
              <ma14:wrappingTextBoxFlag xmlns="" xmlns:ma14="http://schemas.microsoft.com/office/mac/drawingml/2011/main" val="1"/>
            </a:ext>
          </a:extLst>
        </p:spPr>
        <p:txBody>
          <a:bodyPr lIns="71437" tIns="71437" rIns="71437" bIns="71437" anchor="t"/>
          <a:lstStyle>
            <a:lvl1pPr algn="l">
              <a:defRPr sz="4200" b="1">
                <a:solidFill>
                  <a:srgbClr val="253957"/>
                </a:solidFill>
                <a:latin typeface="+mn-lt"/>
                <a:ea typeface="+mn-ea"/>
                <a:cs typeface="+mn-cs"/>
                <a:sym typeface="Arial Narrow"/>
              </a:defRPr>
            </a:lvl1pPr>
          </a:lstStyle>
          <a:p>
            <a:endParaRPr lang="ru-RU" sz="3200" dirty="0">
              <a:solidFill>
                <a:srgbClr val="C00000"/>
              </a:solidFill>
            </a:endParaRPr>
          </a:p>
        </p:txBody>
      </p:sp>
      <p:sp>
        <p:nvSpPr>
          <p:cNvPr id="2" name="Номер слайда 1"/>
          <p:cNvSpPr>
            <a:spLocks noGrp="1"/>
          </p:cNvSpPr>
          <p:nvPr>
            <p:ph type="sldNum" sz="quarter" idx="2"/>
          </p:nvPr>
        </p:nvSpPr>
        <p:spPr/>
        <p:txBody>
          <a:bodyPr/>
          <a:lstStyle/>
          <a:p>
            <a:fld id="{86CB4B4D-7CA3-9044-876B-883B54F8677D}" type="slidenum">
              <a:rPr lang="ru-RU" smtClean="0"/>
              <a:t>7</a:t>
            </a:fld>
            <a:endParaRPr lang="ru-RU"/>
          </a:p>
        </p:txBody>
      </p:sp>
      <p:graphicFrame>
        <p:nvGraphicFramePr>
          <p:cNvPr id="4" name="Таблица 3"/>
          <p:cNvGraphicFramePr>
            <a:graphicFrameLocks noGrp="1"/>
          </p:cNvGraphicFramePr>
          <p:nvPr>
            <p:extLst>
              <p:ext uri="{D42A27DB-BD31-4B8C-83A1-F6EECF244321}">
                <p14:modId xmlns:p14="http://schemas.microsoft.com/office/powerpoint/2010/main" val="1814621866"/>
              </p:ext>
            </p:extLst>
          </p:nvPr>
        </p:nvGraphicFramePr>
        <p:xfrm>
          <a:off x="670720" y="2886809"/>
          <a:ext cx="23146960" cy="10144176"/>
        </p:xfrm>
        <a:graphic>
          <a:graphicData uri="http://schemas.openxmlformats.org/drawingml/2006/table">
            <a:tbl>
              <a:tblPr firstRow="1" firstCol="1" bandRow="1">
                <a:tableStyleId>{B301B821-A1FF-4177-AEE7-76D212191A09}</a:tableStyleId>
              </a:tblPr>
              <a:tblGrid>
                <a:gridCol w="3312368">
                  <a:extLst>
                    <a:ext uri="{9D8B030D-6E8A-4147-A177-3AD203B41FA5}">
                      <a16:colId xmlns:a16="http://schemas.microsoft.com/office/drawing/2014/main" xmlns="" val="20000"/>
                    </a:ext>
                  </a:extLst>
                </a:gridCol>
                <a:gridCol w="6840760">
                  <a:extLst>
                    <a:ext uri="{9D8B030D-6E8A-4147-A177-3AD203B41FA5}">
                      <a16:colId xmlns:a16="http://schemas.microsoft.com/office/drawing/2014/main" xmlns="" val="20001"/>
                    </a:ext>
                  </a:extLst>
                </a:gridCol>
                <a:gridCol w="12993832">
                  <a:extLst>
                    <a:ext uri="{9D8B030D-6E8A-4147-A177-3AD203B41FA5}">
                      <a16:colId xmlns:a16="http://schemas.microsoft.com/office/drawing/2014/main" xmlns="" val="20002"/>
                    </a:ext>
                  </a:extLst>
                </a:gridCol>
              </a:tblGrid>
              <a:tr h="478007">
                <a:tc>
                  <a:txBody>
                    <a:bodyPr/>
                    <a:lstStyle/>
                    <a:p>
                      <a:pPr algn="l">
                        <a:lnSpc>
                          <a:spcPct val="115000"/>
                        </a:lnSpc>
                        <a:spcAft>
                          <a:spcPts val="0"/>
                        </a:spcAft>
                      </a:pPr>
                      <a:r>
                        <a:rPr lang="ru-RU" sz="2800" dirty="0">
                          <a:effectLst/>
                        </a:rPr>
                        <a:t> </a:t>
                      </a:r>
                      <a:endParaRPr lang="ru-RU" sz="2800" dirty="0">
                        <a:effectLst/>
                        <a:latin typeface="Calibri"/>
                        <a:ea typeface="Calibri"/>
                        <a:cs typeface="Times New Roman"/>
                      </a:endParaRPr>
                    </a:p>
                  </a:txBody>
                  <a:tcPr marL="52416" marR="52416" marT="0" marB="0"/>
                </a:tc>
                <a:tc>
                  <a:txBody>
                    <a:bodyPr/>
                    <a:lstStyle/>
                    <a:p>
                      <a:pPr algn="ctr">
                        <a:lnSpc>
                          <a:spcPct val="115000"/>
                        </a:lnSpc>
                        <a:spcAft>
                          <a:spcPts val="0"/>
                        </a:spcAft>
                      </a:pPr>
                      <a:r>
                        <a:rPr lang="ru-RU" sz="2800" dirty="0">
                          <a:effectLst/>
                        </a:rPr>
                        <a:t>Научно-исследовательские проекты</a:t>
                      </a:r>
                      <a:endParaRPr lang="ru-RU" sz="2800" dirty="0">
                        <a:effectLst/>
                        <a:latin typeface="Calibri"/>
                        <a:ea typeface="Calibri"/>
                        <a:cs typeface="Times New Roman"/>
                      </a:endParaRPr>
                    </a:p>
                  </a:txBody>
                  <a:tcPr marL="52416" marR="52416" marT="0" marB="0"/>
                </a:tc>
                <a:tc>
                  <a:txBody>
                    <a:bodyPr/>
                    <a:lstStyle/>
                    <a:p>
                      <a:pPr algn="ctr">
                        <a:lnSpc>
                          <a:spcPct val="115000"/>
                        </a:lnSpc>
                        <a:spcAft>
                          <a:spcPts val="0"/>
                        </a:spcAft>
                      </a:pPr>
                      <a:r>
                        <a:rPr lang="ru-RU" sz="2800" dirty="0">
                          <a:effectLst/>
                        </a:rPr>
                        <a:t>Проект по коммерциализации</a:t>
                      </a:r>
                      <a:endParaRPr lang="ru-RU" sz="2800" dirty="0">
                        <a:effectLst/>
                        <a:latin typeface="Calibri"/>
                        <a:ea typeface="Calibri"/>
                        <a:cs typeface="Times New Roman"/>
                      </a:endParaRPr>
                    </a:p>
                  </a:txBody>
                  <a:tcPr marL="52416" marR="52416" marT="0" marB="0"/>
                </a:tc>
                <a:extLst>
                  <a:ext uri="{0D108BD9-81ED-4DB2-BD59-A6C34878D82A}">
                    <a16:rowId xmlns:a16="http://schemas.microsoft.com/office/drawing/2014/main" xmlns="" val="10000"/>
                  </a:ext>
                </a:extLst>
              </a:tr>
              <a:tr h="409843">
                <a:tc>
                  <a:txBody>
                    <a:bodyPr/>
                    <a:lstStyle/>
                    <a:p>
                      <a:pPr algn="l">
                        <a:lnSpc>
                          <a:spcPct val="115000"/>
                        </a:lnSpc>
                        <a:spcAft>
                          <a:spcPts val="0"/>
                        </a:spcAft>
                      </a:pPr>
                      <a:r>
                        <a:rPr lang="ru-RU" sz="2400" dirty="0">
                          <a:effectLst/>
                        </a:rPr>
                        <a:t>Цель проекта</a:t>
                      </a:r>
                      <a:endParaRPr lang="ru-RU" sz="2400" dirty="0">
                        <a:effectLst/>
                        <a:latin typeface="Calibri"/>
                        <a:ea typeface="Calibri"/>
                        <a:cs typeface="Times New Roman"/>
                      </a:endParaRPr>
                    </a:p>
                  </a:txBody>
                  <a:tcPr marL="52416" marR="52416" marT="0" marB="0" anchor="ctr"/>
                </a:tc>
                <a:tc>
                  <a:txBody>
                    <a:bodyPr/>
                    <a:lstStyle/>
                    <a:p>
                      <a:pPr algn="l">
                        <a:lnSpc>
                          <a:spcPct val="115000"/>
                        </a:lnSpc>
                        <a:spcAft>
                          <a:spcPts val="0"/>
                        </a:spcAft>
                      </a:pPr>
                      <a:r>
                        <a:rPr lang="ru-RU" sz="2400" dirty="0">
                          <a:effectLst/>
                        </a:rPr>
                        <a:t>Получение </a:t>
                      </a:r>
                      <a:r>
                        <a:rPr lang="ru-RU" sz="2400" b="1" dirty="0">
                          <a:effectLst/>
                        </a:rPr>
                        <a:t>новых знаний</a:t>
                      </a:r>
                      <a:r>
                        <a:rPr lang="ru-RU" sz="2400" dirty="0">
                          <a:effectLst/>
                        </a:rPr>
                        <a:t>, проверка гипотез.</a:t>
                      </a:r>
                      <a:endParaRPr lang="ru-RU" sz="2400" dirty="0">
                        <a:effectLst/>
                        <a:latin typeface="Calibri"/>
                        <a:ea typeface="Calibri"/>
                        <a:cs typeface="Times New Roman"/>
                      </a:endParaRPr>
                    </a:p>
                  </a:txBody>
                  <a:tcPr marL="52416" marR="52416" marT="0" marB="0" anchor="ctr"/>
                </a:tc>
                <a:tc>
                  <a:txBody>
                    <a:bodyPr/>
                    <a:lstStyle/>
                    <a:p>
                      <a:pPr algn="l">
                        <a:lnSpc>
                          <a:spcPct val="115000"/>
                        </a:lnSpc>
                        <a:spcAft>
                          <a:spcPts val="0"/>
                        </a:spcAft>
                      </a:pPr>
                      <a:r>
                        <a:rPr lang="ru-RU" sz="2400" dirty="0">
                          <a:effectLst/>
                        </a:rPr>
                        <a:t>Создание рыночного продукта.</a:t>
                      </a:r>
                    </a:p>
                  </a:txBody>
                  <a:tcPr marL="52416" marR="52416" marT="0" marB="0" anchor="ctr">
                    <a:solidFill>
                      <a:schemeClr val="accent2">
                        <a:lumMod val="20000"/>
                        <a:lumOff val="80000"/>
                      </a:schemeClr>
                    </a:solidFill>
                  </a:tcPr>
                </a:tc>
                <a:extLst>
                  <a:ext uri="{0D108BD9-81ED-4DB2-BD59-A6C34878D82A}">
                    <a16:rowId xmlns:a16="http://schemas.microsoft.com/office/drawing/2014/main" xmlns="" val="10001"/>
                  </a:ext>
                </a:extLst>
              </a:tr>
              <a:tr h="1286573">
                <a:tc>
                  <a:txBody>
                    <a:bodyPr/>
                    <a:lstStyle/>
                    <a:p>
                      <a:pPr algn="l">
                        <a:lnSpc>
                          <a:spcPct val="115000"/>
                        </a:lnSpc>
                        <a:spcAft>
                          <a:spcPts val="0"/>
                        </a:spcAft>
                      </a:pPr>
                      <a:r>
                        <a:rPr lang="ru-RU" sz="2400" dirty="0">
                          <a:effectLst/>
                        </a:rPr>
                        <a:t>Требования к результатам проекта на этапе его инициирования</a:t>
                      </a:r>
                      <a:endParaRPr lang="ru-RU" sz="2400" dirty="0">
                        <a:effectLst/>
                        <a:latin typeface="Calibri"/>
                        <a:ea typeface="Calibri"/>
                        <a:cs typeface="Times New Roman"/>
                      </a:endParaRPr>
                    </a:p>
                  </a:txBody>
                  <a:tcPr marL="52416" marR="52416" marT="0" marB="0" anchor="ctr"/>
                </a:tc>
                <a:tc>
                  <a:txBody>
                    <a:bodyPr/>
                    <a:lstStyle/>
                    <a:p>
                      <a:pPr algn="l">
                        <a:lnSpc>
                          <a:spcPct val="115000"/>
                        </a:lnSpc>
                        <a:spcAft>
                          <a:spcPts val="0"/>
                        </a:spcAft>
                      </a:pPr>
                      <a:r>
                        <a:rPr lang="ru-RU" sz="2400" dirty="0">
                          <a:effectLst/>
                        </a:rPr>
                        <a:t>Должны быть проверены сформулированные научные гипотезы. Возможен отрицательный результат.</a:t>
                      </a:r>
                      <a:endParaRPr lang="ru-RU" sz="2400" dirty="0">
                        <a:effectLst/>
                        <a:latin typeface="Calibri"/>
                        <a:ea typeface="Calibri"/>
                        <a:cs typeface="Times New Roman"/>
                      </a:endParaRPr>
                    </a:p>
                  </a:txBody>
                  <a:tcPr marL="52416" marR="52416" marT="0" marB="0" anchor="ctr"/>
                </a:tc>
                <a:tc>
                  <a:txBody>
                    <a:bodyPr/>
                    <a:lstStyle/>
                    <a:p>
                      <a:pPr algn="l">
                        <a:lnSpc>
                          <a:spcPct val="115000"/>
                        </a:lnSpc>
                        <a:spcAft>
                          <a:spcPts val="0"/>
                        </a:spcAft>
                      </a:pPr>
                      <a:r>
                        <a:rPr lang="ru-RU" sz="2400" dirty="0">
                          <a:effectLst/>
                        </a:rPr>
                        <a:t>Продукт </a:t>
                      </a:r>
                      <a:r>
                        <a:rPr lang="ru-RU" sz="2400" b="1" dirty="0">
                          <a:effectLst/>
                        </a:rPr>
                        <a:t>может меняться в ходе его создания</a:t>
                      </a:r>
                      <a:r>
                        <a:rPr lang="ru-RU" sz="2400" dirty="0">
                          <a:effectLst/>
                        </a:rPr>
                        <a:t>. Требования уточняются по мере создания прототипов и тестирования с потенциальными потребителями.</a:t>
                      </a:r>
                      <a:endParaRPr lang="ru-RU" sz="2400" dirty="0">
                        <a:effectLst/>
                        <a:latin typeface="Calibri"/>
                        <a:ea typeface="Calibri"/>
                        <a:cs typeface="Times New Roman"/>
                      </a:endParaRPr>
                    </a:p>
                  </a:txBody>
                  <a:tcPr marL="52416" marR="52416" marT="0" marB="0" anchor="ctr">
                    <a:solidFill>
                      <a:schemeClr val="accent2">
                        <a:lumMod val="20000"/>
                        <a:lumOff val="80000"/>
                      </a:schemeClr>
                    </a:solidFill>
                  </a:tcPr>
                </a:tc>
                <a:extLst>
                  <a:ext uri="{0D108BD9-81ED-4DB2-BD59-A6C34878D82A}">
                    <a16:rowId xmlns:a16="http://schemas.microsoft.com/office/drawing/2014/main" xmlns="" val="10002"/>
                  </a:ext>
                </a:extLst>
              </a:tr>
              <a:tr h="1286573">
                <a:tc>
                  <a:txBody>
                    <a:bodyPr/>
                    <a:lstStyle/>
                    <a:p>
                      <a:pPr algn="l">
                        <a:lnSpc>
                          <a:spcPct val="115000"/>
                        </a:lnSpc>
                        <a:spcAft>
                          <a:spcPts val="0"/>
                        </a:spcAft>
                      </a:pPr>
                      <a:r>
                        <a:rPr lang="ru-RU" sz="2400" dirty="0">
                          <a:effectLst/>
                        </a:rPr>
                        <a:t>Требования к РИД</a:t>
                      </a:r>
                      <a:endParaRPr lang="ru-RU" sz="2400" dirty="0">
                        <a:effectLst/>
                        <a:latin typeface="Calibri"/>
                        <a:ea typeface="Calibri"/>
                        <a:cs typeface="Times New Roman"/>
                      </a:endParaRPr>
                    </a:p>
                  </a:txBody>
                  <a:tcPr marL="52416" marR="52416" marT="0" marB="0" anchor="ctr"/>
                </a:tc>
                <a:tc>
                  <a:txBody>
                    <a:bodyPr/>
                    <a:lstStyle/>
                    <a:p>
                      <a:pPr algn="l">
                        <a:lnSpc>
                          <a:spcPct val="115000"/>
                        </a:lnSpc>
                        <a:spcAft>
                          <a:spcPts val="0"/>
                        </a:spcAft>
                      </a:pPr>
                      <a:r>
                        <a:rPr lang="ru-RU" sz="2400" dirty="0">
                          <a:effectLst/>
                        </a:rPr>
                        <a:t>Создание РИД в научно-исследовательских проектах планируется заранее, вплоть до типов и наименований РИД.</a:t>
                      </a:r>
                      <a:endParaRPr lang="ru-RU" sz="2400" dirty="0">
                        <a:effectLst/>
                        <a:latin typeface="Calibri"/>
                        <a:ea typeface="Calibri"/>
                        <a:cs typeface="Times New Roman"/>
                      </a:endParaRPr>
                    </a:p>
                  </a:txBody>
                  <a:tcPr marL="52416" marR="52416" marT="0" marB="0" anchor="ctr"/>
                </a:tc>
                <a:tc>
                  <a:txBody>
                    <a:bodyPr/>
                    <a:lstStyle/>
                    <a:p>
                      <a:pPr algn="l">
                        <a:lnSpc>
                          <a:spcPct val="115000"/>
                        </a:lnSpc>
                        <a:spcAft>
                          <a:spcPts val="0"/>
                        </a:spcAft>
                      </a:pPr>
                      <a:r>
                        <a:rPr lang="ru-RU" sz="2400" b="1" dirty="0">
                          <a:effectLst/>
                        </a:rPr>
                        <a:t>РИД не является целью проекта</a:t>
                      </a:r>
                      <a:r>
                        <a:rPr lang="ru-RU" sz="2400" dirty="0">
                          <a:effectLst/>
                        </a:rPr>
                        <a:t>, РИД – это инструмент для реализации продукта, виды РИД определяются в зависимости от модели продаж, в </a:t>
                      </a:r>
                      <a:r>
                        <a:rPr lang="ru-RU" sz="2400" dirty="0" err="1">
                          <a:effectLst/>
                        </a:rPr>
                        <a:t>т.ч</a:t>
                      </a:r>
                      <a:r>
                        <a:rPr lang="ru-RU" sz="2400" dirty="0">
                          <a:effectLst/>
                        </a:rPr>
                        <a:t>. исходя из пожеланий заказчиков и рыночных условий.</a:t>
                      </a:r>
                      <a:endParaRPr lang="ru-RU" sz="2400" dirty="0">
                        <a:effectLst/>
                        <a:latin typeface="Calibri"/>
                        <a:ea typeface="Calibri"/>
                        <a:cs typeface="Times New Roman"/>
                      </a:endParaRPr>
                    </a:p>
                  </a:txBody>
                  <a:tcPr marL="52416" marR="52416" marT="0" marB="0" anchor="ctr">
                    <a:solidFill>
                      <a:schemeClr val="accent2">
                        <a:lumMod val="20000"/>
                        <a:lumOff val="80000"/>
                      </a:schemeClr>
                    </a:solidFill>
                  </a:tcPr>
                </a:tc>
                <a:extLst>
                  <a:ext uri="{0D108BD9-81ED-4DB2-BD59-A6C34878D82A}">
                    <a16:rowId xmlns:a16="http://schemas.microsoft.com/office/drawing/2014/main" xmlns="" val="10003"/>
                  </a:ext>
                </a:extLst>
              </a:tr>
              <a:tr h="848208">
                <a:tc>
                  <a:txBody>
                    <a:bodyPr/>
                    <a:lstStyle/>
                    <a:p>
                      <a:pPr algn="l">
                        <a:lnSpc>
                          <a:spcPct val="115000"/>
                        </a:lnSpc>
                        <a:spcAft>
                          <a:spcPts val="0"/>
                        </a:spcAft>
                      </a:pPr>
                      <a:r>
                        <a:rPr lang="ru-RU" sz="2400" dirty="0">
                          <a:effectLst/>
                        </a:rPr>
                        <a:t>Временные рамки проекта</a:t>
                      </a:r>
                      <a:endParaRPr lang="ru-RU" sz="2400" dirty="0">
                        <a:effectLst/>
                        <a:latin typeface="Calibri"/>
                        <a:ea typeface="Calibri"/>
                        <a:cs typeface="Times New Roman"/>
                      </a:endParaRPr>
                    </a:p>
                  </a:txBody>
                  <a:tcPr marL="52416" marR="52416" marT="0" marB="0" anchor="ctr"/>
                </a:tc>
                <a:tc>
                  <a:txBody>
                    <a:bodyPr/>
                    <a:lstStyle/>
                    <a:p>
                      <a:pPr algn="l">
                        <a:lnSpc>
                          <a:spcPct val="115000"/>
                        </a:lnSpc>
                        <a:spcAft>
                          <a:spcPts val="0"/>
                        </a:spcAft>
                      </a:pPr>
                      <a:r>
                        <a:rPr lang="ru-RU" sz="2400" b="1" dirty="0">
                          <a:effectLst/>
                        </a:rPr>
                        <a:t>Четкий план исследований</a:t>
                      </a:r>
                      <a:r>
                        <a:rPr lang="ru-RU" sz="2400" dirty="0">
                          <a:effectLst/>
                        </a:rPr>
                        <a:t>, рассчитанный </a:t>
                      </a:r>
                    </a:p>
                    <a:p>
                      <a:pPr algn="l">
                        <a:lnSpc>
                          <a:spcPct val="115000"/>
                        </a:lnSpc>
                        <a:spcAft>
                          <a:spcPts val="0"/>
                        </a:spcAft>
                      </a:pPr>
                      <a:r>
                        <a:rPr lang="ru-RU" sz="2400" dirty="0">
                          <a:effectLst/>
                        </a:rPr>
                        <a:t>на 1-2 года.</a:t>
                      </a:r>
                      <a:endParaRPr lang="ru-RU" sz="2400" dirty="0">
                        <a:effectLst/>
                        <a:latin typeface="Calibri"/>
                        <a:ea typeface="Calibri"/>
                        <a:cs typeface="Times New Roman"/>
                      </a:endParaRPr>
                    </a:p>
                  </a:txBody>
                  <a:tcPr marL="52416" marR="52416" marT="0" marB="0" anchor="ctr"/>
                </a:tc>
                <a:tc>
                  <a:txBody>
                    <a:bodyPr/>
                    <a:lstStyle/>
                    <a:p>
                      <a:pPr algn="l">
                        <a:lnSpc>
                          <a:spcPct val="115000"/>
                        </a:lnSpc>
                        <a:spcAft>
                          <a:spcPts val="0"/>
                        </a:spcAft>
                      </a:pPr>
                      <a:r>
                        <a:rPr lang="ru-RU" sz="2400" b="1" dirty="0">
                          <a:effectLst/>
                        </a:rPr>
                        <a:t>Гибкий график </a:t>
                      </a:r>
                      <a:r>
                        <a:rPr lang="ru-RU" sz="2400" dirty="0">
                          <a:effectLst/>
                        </a:rPr>
                        <a:t>реализации проекта с учетом сбора обратной связи от рынка (потенциальных потребителей) </a:t>
                      </a:r>
                      <a:endParaRPr lang="ru-RU" sz="2400" dirty="0">
                        <a:effectLst/>
                        <a:latin typeface="Calibri"/>
                        <a:ea typeface="Calibri"/>
                        <a:cs typeface="Times New Roman"/>
                      </a:endParaRPr>
                    </a:p>
                  </a:txBody>
                  <a:tcPr marL="52416" marR="52416" marT="0" marB="0" anchor="ctr">
                    <a:solidFill>
                      <a:schemeClr val="accent2">
                        <a:lumMod val="20000"/>
                        <a:lumOff val="80000"/>
                      </a:schemeClr>
                    </a:solidFill>
                  </a:tcPr>
                </a:tc>
                <a:extLst>
                  <a:ext uri="{0D108BD9-81ED-4DB2-BD59-A6C34878D82A}">
                    <a16:rowId xmlns:a16="http://schemas.microsoft.com/office/drawing/2014/main" xmlns="" val="10004"/>
                  </a:ext>
                </a:extLst>
              </a:tr>
              <a:tr h="2672579">
                <a:tc>
                  <a:txBody>
                    <a:bodyPr/>
                    <a:lstStyle/>
                    <a:p>
                      <a:pPr algn="l">
                        <a:lnSpc>
                          <a:spcPct val="115000"/>
                        </a:lnSpc>
                        <a:spcAft>
                          <a:spcPts val="0"/>
                        </a:spcAft>
                      </a:pPr>
                      <a:r>
                        <a:rPr lang="ru-RU" sz="2400" dirty="0" err="1">
                          <a:effectLst/>
                        </a:rPr>
                        <a:t>Этапность</a:t>
                      </a:r>
                      <a:r>
                        <a:rPr lang="ru-RU" sz="2400" dirty="0">
                          <a:effectLst/>
                        </a:rPr>
                        <a:t> проекта</a:t>
                      </a:r>
                      <a:endParaRPr lang="ru-RU" sz="2400" dirty="0">
                        <a:effectLst/>
                        <a:latin typeface="Calibri"/>
                        <a:ea typeface="Calibri"/>
                        <a:cs typeface="Times New Roman"/>
                      </a:endParaRPr>
                    </a:p>
                  </a:txBody>
                  <a:tcPr marL="52416" marR="52416" marT="0" marB="0" anchor="ctr"/>
                </a:tc>
                <a:tc>
                  <a:txBody>
                    <a:bodyPr/>
                    <a:lstStyle/>
                    <a:p>
                      <a:pPr algn="l">
                        <a:lnSpc>
                          <a:spcPct val="115000"/>
                        </a:lnSpc>
                        <a:spcAft>
                          <a:spcPts val="0"/>
                        </a:spcAft>
                      </a:pPr>
                      <a:r>
                        <a:rPr lang="ru-RU" sz="2400" dirty="0">
                          <a:effectLst/>
                        </a:rPr>
                        <a:t>Реализация конкретного научного исследования происходит в рамках одного проекта.</a:t>
                      </a:r>
                      <a:endParaRPr lang="ru-RU" sz="2400" dirty="0">
                        <a:effectLst/>
                        <a:latin typeface="Calibri"/>
                        <a:ea typeface="Calibri"/>
                        <a:cs typeface="Times New Roman"/>
                      </a:endParaRPr>
                    </a:p>
                  </a:txBody>
                  <a:tcPr marL="52416" marR="52416" marT="0" marB="0" anchor="ctr"/>
                </a:tc>
                <a:tc>
                  <a:txBody>
                    <a:bodyPr/>
                    <a:lstStyle/>
                    <a:p>
                      <a:pPr algn="l">
                        <a:lnSpc>
                          <a:spcPct val="115000"/>
                        </a:lnSpc>
                        <a:spcAft>
                          <a:spcPts val="0"/>
                        </a:spcAft>
                      </a:pPr>
                      <a:r>
                        <a:rPr lang="ru-RU" sz="2400" dirty="0">
                          <a:effectLst/>
                        </a:rPr>
                        <a:t>Проект по коммерциализации – это обязательно серия проектов. Первая часть серии – это проекты по созданию продукта (количество последовательно или параллельно реализуемых проектов, направленных на создание конечного продукта может быть различным, обычно это 2-3 проекта каждый со своими целями и результатами, которые вместе дают итоговый рыночный продукт). Вторая часть серии – это проекты по продажам продукта (чем больше продаж – тем лучше, в зависимости от специфики продуктов, это могут быть массовые продажи или единичные продажи).</a:t>
                      </a:r>
                      <a:endParaRPr lang="ru-RU" sz="2400" dirty="0">
                        <a:effectLst/>
                        <a:latin typeface="Calibri"/>
                        <a:ea typeface="Calibri"/>
                        <a:cs typeface="Times New Roman"/>
                      </a:endParaRPr>
                    </a:p>
                  </a:txBody>
                  <a:tcPr marL="52416" marR="52416" marT="0" marB="0" anchor="ctr">
                    <a:solidFill>
                      <a:schemeClr val="accent2">
                        <a:lumMod val="20000"/>
                        <a:lumOff val="80000"/>
                      </a:schemeClr>
                    </a:solidFill>
                  </a:tcPr>
                </a:tc>
                <a:extLst>
                  <a:ext uri="{0D108BD9-81ED-4DB2-BD59-A6C34878D82A}">
                    <a16:rowId xmlns:a16="http://schemas.microsoft.com/office/drawing/2014/main" xmlns="" val="10005"/>
                  </a:ext>
                </a:extLst>
              </a:tr>
              <a:tr h="975587">
                <a:tc>
                  <a:txBody>
                    <a:bodyPr/>
                    <a:lstStyle/>
                    <a:p>
                      <a:pPr algn="l">
                        <a:lnSpc>
                          <a:spcPct val="115000"/>
                        </a:lnSpc>
                        <a:spcAft>
                          <a:spcPts val="0"/>
                        </a:spcAft>
                      </a:pPr>
                      <a:r>
                        <a:rPr lang="ru-RU" sz="2400" dirty="0">
                          <a:effectLst/>
                        </a:rPr>
                        <a:t>Команда проекта</a:t>
                      </a:r>
                      <a:endParaRPr lang="ru-RU" sz="2400" dirty="0">
                        <a:effectLst/>
                        <a:latin typeface="Calibri"/>
                        <a:ea typeface="Calibri"/>
                        <a:cs typeface="Times New Roman"/>
                      </a:endParaRPr>
                    </a:p>
                  </a:txBody>
                  <a:tcPr marL="52416" marR="52416" marT="0" marB="0" anchor="ctr"/>
                </a:tc>
                <a:tc>
                  <a:txBody>
                    <a:bodyPr/>
                    <a:lstStyle/>
                    <a:p>
                      <a:pPr algn="l">
                        <a:lnSpc>
                          <a:spcPct val="115000"/>
                        </a:lnSpc>
                        <a:spcAft>
                          <a:spcPts val="0"/>
                        </a:spcAft>
                      </a:pPr>
                      <a:r>
                        <a:rPr lang="ru-RU" sz="2400" dirty="0">
                          <a:effectLst/>
                        </a:rPr>
                        <a:t>Ключевые участники команды – это исследователи.</a:t>
                      </a:r>
                      <a:endParaRPr lang="ru-RU" sz="2400" dirty="0">
                        <a:effectLst/>
                        <a:latin typeface="Calibri"/>
                        <a:ea typeface="Calibri"/>
                        <a:cs typeface="Times New Roman"/>
                      </a:endParaRPr>
                    </a:p>
                  </a:txBody>
                  <a:tcPr marL="52416" marR="52416" marT="0" marB="0" anchor="ctr"/>
                </a:tc>
                <a:tc>
                  <a:txBody>
                    <a:bodyPr/>
                    <a:lstStyle/>
                    <a:p>
                      <a:pPr algn="l">
                        <a:lnSpc>
                          <a:spcPct val="115000"/>
                        </a:lnSpc>
                        <a:spcAft>
                          <a:spcPts val="0"/>
                        </a:spcAft>
                      </a:pPr>
                      <a:r>
                        <a:rPr lang="ru-RU" sz="2400" dirty="0">
                          <a:effectLst/>
                        </a:rPr>
                        <a:t>Для проектов по коммерциализации необходимо наличие </a:t>
                      </a:r>
                      <a:r>
                        <a:rPr lang="ru-RU" sz="2400" b="1" dirty="0">
                          <a:effectLst/>
                        </a:rPr>
                        <a:t>дополнительных компетенций </a:t>
                      </a:r>
                      <a:r>
                        <a:rPr lang="ru-RU" sz="2400" dirty="0">
                          <a:effectLst/>
                        </a:rPr>
                        <a:t>в части поиска и взаимодействия с заказчиками и администрирования подобных проектов.</a:t>
                      </a:r>
                      <a:endParaRPr lang="ru-RU" sz="2400" dirty="0">
                        <a:effectLst/>
                        <a:latin typeface="Calibri"/>
                        <a:ea typeface="Calibri"/>
                        <a:cs typeface="Times New Roman"/>
                      </a:endParaRPr>
                    </a:p>
                  </a:txBody>
                  <a:tcPr marL="52416" marR="52416" marT="0" marB="0" anchor="ctr">
                    <a:solidFill>
                      <a:schemeClr val="accent2">
                        <a:lumMod val="20000"/>
                        <a:lumOff val="80000"/>
                      </a:schemeClr>
                    </a:solidFill>
                  </a:tcPr>
                </a:tc>
                <a:extLst>
                  <a:ext uri="{0D108BD9-81ED-4DB2-BD59-A6C34878D82A}">
                    <a16:rowId xmlns:a16="http://schemas.microsoft.com/office/drawing/2014/main" xmlns="" val="10006"/>
                  </a:ext>
                </a:extLst>
              </a:tr>
              <a:tr h="2163304">
                <a:tc>
                  <a:txBody>
                    <a:bodyPr/>
                    <a:lstStyle/>
                    <a:p>
                      <a:pPr algn="l">
                        <a:lnSpc>
                          <a:spcPct val="115000"/>
                        </a:lnSpc>
                        <a:spcAft>
                          <a:spcPts val="0"/>
                        </a:spcAft>
                      </a:pPr>
                      <a:r>
                        <a:rPr lang="ru-RU" sz="2400" dirty="0">
                          <a:effectLst/>
                        </a:rPr>
                        <a:t>Оценка результативности </a:t>
                      </a:r>
                      <a:endParaRPr lang="ru-RU" sz="2400" dirty="0">
                        <a:effectLst/>
                        <a:latin typeface="Calibri"/>
                        <a:ea typeface="Calibri"/>
                        <a:cs typeface="Times New Roman"/>
                      </a:endParaRPr>
                    </a:p>
                  </a:txBody>
                  <a:tcPr marL="52416" marR="52416" marT="0" marB="0" anchor="ctr"/>
                </a:tc>
                <a:tc>
                  <a:txBody>
                    <a:bodyPr/>
                    <a:lstStyle/>
                    <a:p>
                      <a:pPr marL="0" indent="0" algn="l">
                        <a:lnSpc>
                          <a:spcPct val="115000"/>
                        </a:lnSpc>
                        <a:spcAft>
                          <a:spcPts val="0"/>
                        </a:spcAft>
                        <a:buFont typeface="Arial" panose="020B0604020202020204" pitchFamily="34" charset="0"/>
                        <a:buNone/>
                      </a:pPr>
                      <a:r>
                        <a:rPr lang="ru-RU" sz="2400" dirty="0">
                          <a:effectLst/>
                        </a:rPr>
                        <a:t>На основе публикаций (статьи, конференции, цитируемость).</a:t>
                      </a:r>
                    </a:p>
                    <a:p>
                      <a:pPr marL="0" indent="0" algn="l">
                        <a:lnSpc>
                          <a:spcPct val="115000"/>
                        </a:lnSpc>
                        <a:spcAft>
                          <a:spcPts val="0"/>
                        </a:spcAft>
                        <a:buFont typeface="Arial" panose="020B0604020202020204" pitchFamily="34" charset="0"/>
                        <a:buNone/>
                      </a:pPr>
                      <a:r>
                        <a:rPr lang="ru-RU" sz="2400" dirty="0">
                          <a:effectLst/>
                        </a:rPr>
                        <a:t>Отдельные результаты научных проектов являются РИД, но как правило со слабой защитой (авторское право).</a:t>
                      </a:r>
                      <a:endParaRPr lang="ru-RU" sz="2400" dirty="0">
                        <a:effectLst/>
                        <a:latin typeface="Calibri"/>
                        <a:ea typeface="Calibri"/>
                        <a:cs typeface="Times New Roman"/>
                      </a:endParaRPr>
                    </a:p>
                  </a:txBody>
                  <a:tcPr marL="52416" marR="52416" marT="0" marB="0" anchor="ctr"/>
                </a:tc>
                <a:tc>
                  <a:txBody>
                    <a:bodyPr/>
                    <a:lstStyle/>
                    <a:p>
                      <a:pPr marL="0" indent="0" algn="l">
                        <a:lnSpc>
                          <a:spcPct val="115000"/>
                        </a:lnSpc>
                        <a:spcAft>
                          <a:spcPts val="0"/>
                        </a:spcAft>
                        <a:buFont typeface="Arial" panose="020B0604020202020204" pitchFamily="34" charset="0"/>
                        <a:buNone/>
                      </a:pPr>
                      <a:r>
                        <a:rPr lang="ru-RU" sz="2400" dirty="0">
                          <a:effectLst/>
                        </a:rPr>
                        <a:t>Создание </a:t>
                      </a:r>
                      <a:r>
                        <a:rPr lang="ru-RU" sz="2400" b="1" dirty="0">
                          <a:effectLst/>
                        </a:rPr>
                        <a:t>нематериального актива </a:t>
                      </a:r>
                      <a:r>
                        <a:rPr lang="ru-RU" sz="2400" dirty="0">
                          <a:effectLst/>
                        </a:rPr>
                        <a:t>на основе РИД (РИД является основой для создания продукта).</a:t>
                      </a:r>
                    </a:p>
                    <a:p>
                      <a:pPr marL="0" indent="0" algn="l">
                        <a:lnSpc>
                          <a:spcPct val="115000"/>
                        </a:lnSpc>
                        <a:spcAft>
                          <a:spcPts val="0"/>
                        </a:spcAft>
                        <a:buFont typeface="Arial" panose="020B0604020202020204" pitchFamily="34" charset="0"/>
                        <a:buNone/>
                      </a:pPr>
                      <a:r>
                        <a:rPr lang="ru-RU" sz="2400" b="1" dirty="0">
                          <a:effectLst/>
                        </a:rPr>
                        <a:t>Доходы от продаж</a:t>
                      </a:r>
                      <a:r>
                        <a:rPr lang="ru-RU" sz="2400" dirty="0">
                          <a:effectLst/>
                        </a:rPr>
                        <a:t>, в т.ч. от распоряжения правами на РИД (нематериального актива).</a:t>
                      </a:r>
                    </a:p>
                    <a:p>
                      <a:pPr algn="l">
                        <a:lnSpc>
                          <a:spcPct val="115000"/>
                        </a:lnSpc>
                        <a:spcAft>
                          <a:spcPts val="0"/>
                        </a:spcAft>
                      </a:pPr>
                      <a:r>
                        <a:rPr lang="ru-RU" sz="2400" dirty="0">
                          <a:effectLst/>
                        </a:rPr>
                        <a:t> </a:t>
                      </a:r>
                    </a:p>
                    <a:p>
                      <a:pPr algn="l">
                        <a:lnSpc>
                          <a:spcPct val="115000"/>
                        </a:lnSpc>
                        <a:spcAft>
                          <a:spcPts val="0"/>
                        </a:spcAft>
                      </a:pPr>
                      <a:r>
                        <a:rPr lang="ru-RU" sz="2400" dirty="0">
                          <a:effectLst/>
                        </a:rPr>
                        <a:t> </a:t>
                      </a:r>
                      <a:endParaRPr lang="ru-RU" sz="2400" dirty="0">
                        <a:effectLst/>
                        <a:latin typeface="Calibri"/>
                        <a:ea typeface="Calibri"/>
                        <a:cs typeface="Times New Roman"/>
                      </a:endParaRPr>
                    </a:p>
                  </a:txBody>
                  <a:tcPr marL="52416" marR="52416" marT="0" marB="0" anchor="ctr">
                    <a:solidFill>
                      <a:schemeClr val="accent2">
                        <a:lumMod val="20000"/>
                        <a:lumOff val="80000"/>
                      </a:schemeClr>
                    </a:solidFill>
                  </a:tcPr>
                </a:tc>
                <a:extLst>
                  <a:ext uri="{0D108BD9-81ED-4DB2-BD59-A6C34878D82A}">
                    <a16:rowId xmlns:a16="http://schemas.microsoft.com/office/drawing/2014/main" xmlns="" val="10007"/>
                  </a:ext>
                </a:extLst>
              </a:tr>
            </a:tbl>
          </a:graphicData>
        </a:graphic>
      </p:graphicFrame>
      <p:sp>
        <p:nvSpPr>
          <p:cNvPr id="8" name="Rectangle 1"/>
          <p:cNvSpPr>
            <a:spLocks noChangeArrowheads="1"/>
          </p:cNvSpPr>
          <p:nvPr/>
        </p:nvSpPr>
        <p:spPr bwMode="auto">
          <a:xfrm>
            <a:off x="9869488" y="3660775"/>
            <a:ext cx="2438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altLang="ru-RU" sz="1800" b="0" i="0" u="none" strike="noStrike" cap="none" normalizeH="0" baseline="0">
                <a:ln>
                  <a:noFill/>
                </a:ln>
                <a:solidFill>
                  <a:schemeClr val="tx1"/>
                </a:solidFill>
                <a:effectLst/>
                <a:latin typeface="Arial" pitchFamily="34" charset="0"/>
                <a:cs typeface="Arial" pitchFamily="34" charset="0"/>
              </a:rPr>
              <a:t/>
            </a:r>
            <a:br>
              <a:rPr kumimoji="0" lang="ru-RU" altLang="ru-RU" sz="1800" b="0" i="0" u="none" strike="noStrike" cap="none" normalizeH="0" baseline="0">
                <a:ln>
                  <a:noFill/>
                </a:ln>
                <a:solidFill>
                  <a:schemeClr val="tx1"/>
                </a:solidFill>
                <a:effectLst/>
                <a:latin typeface="Arial" pitchFamily="34" charset="0"/>
                <a:cs typeface="Arial" pitchFamily="34" charset="0"/>
              </a:rPr>
            </a:br>
            <a:endParaRPr kumimoji="0" lang="ru-RU" altLang="ru-RU" sz="1800" b="0" i="0" u="none" strike="noStrike" cap="none" normalizeH="0" baseline="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2674183618"/>
      </p:ext>
    </p:extLst>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Линия"/>
          <p:cNvSpPr/>
          <p:nvPr/>
        </p:nvSpPr>
        <p:spPr>
          <a:xfrm>
            <a:off x="1226606" y="2643366"/>
            <a:ext cx="22370469" cy="0"/>
          </a:xfrm>
          <a:prstGeom prst="line">
            <a:avLst/>
          </a:prstGeom>
          <a:ln w="12700">
            <a:solidFill>
              <a:srgbClr val="253957"/>
            </a:solidFill>
            <a:miter lim="400000"/>
          </a:ln>
        </p:spPr>
        <p:txBody>
          <a:bodyPr lIns="71437" tIns="71437" rIns="71437" bIns="71437" anchor="ctr"/>
          <a:lstStyle/>
          <a:p>
            <a:pPr>
              <a:defRPr sz="3200"/>
            </a:pPr>
            <a:endParaRPr/>
          </a:p>
        </p:txBody>
      </p:sp>
      <p:sp>
        <p:nvSpPr>
          <p:cNvPr id="59" name="Очень крутой заголовок…"/>
          <p:cNvSpPr txBox="1"/>
          <p:nvPr/>
        </p:nvSpPr>
        <p:spPr>
          <a:xfrm>
            <a:off x="1134614" y="708517"/>
            <a:ext cx="21602400" cy="1296144"/>
          </a:xfrm>
          <a:prstGeom prst="rect">
            <a:avLst/>
          </a:prstGeom>
          <a:ln w="12700">
            <a:miter lim="400000"/>
          </a:ln>
          <a:extLst>
            <a:ext uri="{C572A759-6A51-4108-AA02-DFA0A04FC94B}">
              <ma14:wrappingTextBoxFlag xmlns="" xmlns:ma14="http://schemas.microsoft.com/office/mac/drawingml/2011/main" val="1"/>
            </a:ext>
          </a:extLst>
        </p:spPr>
        <p:txBody>
          <a:bodyPr lIns="71437" tIns="71437" rIns="71437" bIns="71437"/>
          <a:lstStyle/>
          <a:p>
            <a:pPr algn="l">
              <a:defRPr sz="7000" b="1" cap="all">
                <a:solidFill>
                  <a:srgbClr val="253957"/>
                </a:solidFill>
                <a:latin typeface="+mn-lt"/>
                <a:ea typeface="+mn-ea"/>
                <a:cs typeface="+mn-cs"/>
                <a:sym typeface="Arial Narrow"/>
              </a:defRPr>
            </a:pPr>
            <a:r>
              <a:rPr lang="ru-RU" sz="6000" dirty="0" smtClean="0">
                <a:solidFill>
                  <a:srgbClr val="C00000"/>
                </a:solidFill>
              </a:rPr>
              <a:t>Какие</a:t>
            </a:r>
            <a:r>
              <a:rPr lang="ru-RU" sz="6000" dirty="0" smtClean="0"/>
              <a:t> типы </a:t>
            </a:r>
            <a:r>
              <a:rPr lang="ru-RU" sz="6000" dirty="0"/>
              <a:t>проектов </a:t>
            </a:r>
            <a:r>
              <a:rPr lang="ru-RU" sz="6000" dirty="0" smtClean="0"/>
              <a:t>по коммерциализации?</a:t>
            </a:r>
            <a:endParaRPr sz="6000" dirty="0"/>
          </a:p>
        </p:txBody>
      </p:sp>
      <p:pic>
        <p:nvPicPr>
          <p:cNvPr id="63" name="Изображение" descr="Изображение"/>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21868883" y="330138"/>
            <a:ext cx="1728192" cy="1728192"/>
          </a:xfrm>
          <a:prstGeom prst="rect">
            <a:avLst/>
          </a:prstGeom>
          <a:ln w="12700">
            <a:miter lim="400000"/>
          </a:ln>
        </p:spPr>
      </p:pic>
      <p:sp>
        <p:nvSpPr>
          <p:cNvPr id="6" name="Заголовок основного текста"/>
          <p:cNvSpPr txBox="1"/>
          <p:nvPr/>
        </p:nvSpPr>
        <p:spPr>
          <a:xfrm>
            <a:off x="12411840" y="2897560"/>
            <a:ext cx="10965394" cy="9793088"/>
          </a:xfrm>
          <a:prstGeom prst="rect">
            <a:avLst/>
          </a:prstGeom>
          <a:solidFill>
            <a:schemeClr val="bg1"/>
          </a:solidFill>
          <a:ln w="12700">
            <a:miter lim="400000"/>
          </a:ln>
          <a:extLst>
            <a:ext uri="{C572A759-6A51-4108-AA02-DFA0A04FC94B}">
              <ma14:wrappingTextBoxFlag xmlns="" xmlns:ma14="http://schemas.microsoft.com/office/mac/drawingml/2011/main" val="1"/>
            </a:ext>
          </a:extLst>
        </p:spPr>
        <p:txBody>
          <a:bodyPr lIns="71437" tIns="71437" rIns="71437" bIns="71437" anchor="t"/>
          <a:lstStyle>
            <a:lvl1pPr algn="l">
              <a:defRPr sz="4200" b="1">
                <a:solidFill>
                  <a:srgbClr val="253957"/>
                </a:solidFill>
                <a:latin typeface="+mn-lt"/>
                <a:ea typeface="+mn-ea"/>
                <a:cs typeface="+mn-cs"/>
                <a:sym typeface="Arial Narrow"/>
              </a:defRPr>
            </a:lvl1pPr>
          </a:lstStyle>
          <a:p>
            <a:endParaRPr lang="ru-RU" sz="3200" dirty="0">
              <a:solidFill>
                <a:srgbClr val="C00000"/>
              </a:solidFill>
            </a:endParaRPr>
          </a:p>
        </p:txBody>
      </p:sp>
      <p:sp>
        <p:nvSpPr>
          <p:cNvPr id="2" name="Номер слайда 1"/>
          <p:cNvSpPr>
            <a:spLocks noGrp="1"/>
          </p:cNvSpPr>
          <p:nvPr>
            <p:ph type="sldNum" sz="quarter" idx="2"/>
          </p:nvPr>
        </p:nvSpPr>
        <p:spPr/>
        <p:txBody>
          <a:bodyPr/>
          <a:lstStyle/>
          <a:p>
            <a:fld id="{86CB4B4D-7CA3-9044-876B-883B54F8677D}" type="slidenum">
              <a:rPr lang="ru-RU" smtClean="0"/>
              <a:t>8</a:t>
            </a:fld>
            <a:endParaRPr lang="ru-RU"/>
          </a:p>
        </p:txBody>
      </p:sp>
      <p:graphicFrame>
        <p:nvGraphicFramePr>
          <p:cNvPr id="3" name="Таблица 2"/>
          <p:cNvGraphicFramePr>
            <a:graphicFrameLocks noGrp="1"/>
          </p:cNvGraphicFramePr>
          <p:nvPr>
            <p:extLst>
              <p:ext uri="{D42A27DB-BD31-4B8C-83A1-F6EECF244321}">
                <p14:modId xmlns:p14="http://schemas.microsoft.com/office/powerpoint/2010/main" val="2850136303"/>
              </p:ext>
            </p:extLst>
          </p:nvPr>
        </p:nvGraphicFramePr>
        <p:xfrm>
          <a:off x="1134614" y="3185592"/>
          <a:ext cx="22462461" cy="9265920"/>
        </p:xfrm>
        <a:graphic>
          <a:graphicData uri="http://schemas.openxmlformats.org/drawingml/2006/table">
            <a:tbl>
              <a:tblPr firstRow="1" bandRow="1">
                <a:tableStyleId>{B301B821-A1FF-4177-AEE7-76D212191A09}</a:tableStyleId>
              </a:tblPr>
              <a:tblGrid>
                <a:gridCol w="4432650">
                  <a:extLst>
                    <a:ext uri="{9D8B030D-6E8A-4147-A177-3AD203B41FA5}">
                      <a16:colId xmlns:a16="http://schemas.microsoft.com/office/drawing/2014/main" xmlns="" val="20000"/>
                    </a:ext>
                  </a:extLst>
                </a:gridCol>
                <a:gridCol w="7704856">
                  <a:extLst>
                    <a:ext uri="{9D8B030D-6E8A-4147-A177-3AD203B41FA5}">
                      <a16:colId xmlns:a16="http://schemas.microsoft.com/office/drawing/2014/main" xmlns="" val="20001"/>
                    </a:ext>
                  </a:extLst>
                </a:gridCol>
                <a:gridCol w="10324955">
                  <a:extLst>
                    <a:ext uri="{9D8B030D-6E8A-4147-A177-3AD203B41FA5}">
                      <a16:colId xmlns:a16="http://schemas.microsoft.com/office/drawing/2014/main" xmlns="" val="20002"/>
                    </a:ext>
                  </a:extLst>
                </a:gridCol>
              </a:tblGrid>
              <a:tr h="370840">
                <a:tc>
                  <a:txBody>
                    <a:bodyPr/>
                    <a:lstStyle/>
                    <a:p>
                      <a:r>
                        <a:rPr lang="ru-RU" sz="3200" dirty="0"/>
                        <a:t>Тип проекта</a:t>
                      </a:r>
                    </a:p>
                  </a:txBody>
                  <a:tcPr/>
                </a:tc>
                <a:tc>
                  <a:txBody>
                    <a:bodyPr/>
                    <a:lstStyle/>
                    <a:p>
                      <a:r>
                        <a:rPr lang="ru-RU" sz="3200" dirty="0"/>
                        <a:t>Договор</a:t>
                      </a:r>
                    </a:p>
                  </a:txBody>
                  <a:tcPr/>
                </a:tc>
                <a:tc>
                  <a:txBody>
                    <a:bodyPr/>
                    <a:lstStyle/>
                    <a:p>
                      <a:r>
                        <a:rPr lang="ru-RU" sz="3200" dirty="0"/>
                        <a:t>Пример</a:t>
                      </a:r>
                    </a:p>
                  </a:txBody>
                  <a:tcPr/>
                </a:tc>
                <a:extLst>
                  <a:ext uri="{0D108BD9-81ED-4DB2-BD59-A6C34878D82A}">
                    <a16:rowId xmlns:a16="http://schemas.microsoft.com/office/drawing/2014/main" xmlns="" val="10000"/>
                  </a:ext>
                </a:extLst>
              </a:tr>
              <a:tr h="370840">
                <a:tc>
                  <a:txBody>
                    <a:bodyPr/>
                    <a:lstStyle/>
                    <a:p>
                      <a:pPr marL="0" lvl="0" indent="0" algn="l">
                        <a:lnSpc>
                          <a:spcPct val="115000"/>
                        </a:lnSpc>
                        <a:spcAft>
                          <a:spcPts val="0"/>
                        </a:spcAft>
                        <a:buClr>
                          <a:srgbClr val="000000"/>
                        </a:buClr>
                        <a:buFont typeface="+mj-lt"/>
                        <a:buNone/>
                      </a:pPr>
                      <a:r>
                        <a:rPr kumimoji="0" lang="ru-RU" sz="2400" b="0" i="0" u="none" strike="noStrike" cap="none" spc="0" normalizeH="0" baseline="0" dirty="0">
                          <a:ln>
                            <a:noFill/>
                          </a:ln>
                          <a:solidFill>
                            <a:srgbClr val="243857"/>
                          </a:solidFill>
                          <a:effectLst/>
                          <a:uFillTx/>
                          <a:latin typeface="+mn-lt"/>
                          <a:ea typeface="+mj-ea"/>
                          <a:cs typeface="+mj-cs"/>
                          <a:sym typeface="Helvetica Light"/>
                        </a:rPr>
                        <a:t>1) Создание </a:t>
                      </a:r>
                      <a:r>
                        <a:rPr kumimoji="0" lang="ru-RU" sz="2400" b="1" i="0" u="none" strike="noStrike" cap="none" spc="0" normalizeH="0" baseline="0" dirty="0">
                          <a:ln>
                            <a:noFill/>
                          </a:ln>
                          <a:solidFill>
                            <a:srgbClr val="243857"/>
                          </a:solidFill>
                          <a:effectLst/>
                          <a:uFillTx/>
                          <a:latin typeface="+mn-lt"/>
                          <a:ea typeface="+mj-ea"/>
                          <a:cs typeface="+mj-cs"/>
                          <a:sym typeface="Helvetica Light"/>
                        </a:rPr>
                        <a:t>нового продукта </a:t>
                      </a:r>
                      <a:r>
                        <a:rPr kumimoji="0" lang="ru-RU" sz="2400" b="0" i="0" u="none" strike="noStrike" cap="none" spc="0" normalizeH="0" baseline="0" dirty="0">
                          <a:ln>
                            <a:noFill/>
                          </a:ln>
                          <a:solidFill>
                            <a:srgbClr val="243857"/>
                          </a:solidFill>
                          <a:effectLst/>
                          <a:uFillTx/>
                          <a:latin typeface="+mn-lt"/>
                          <a:ea typeface="+mj-ea"/>
                          <a:cs typeface="+mj-cs"/>
                          <a:sym typeface="Helvetica Light"/>
                        </a:rPr>
                        <a:t>по инициативе подразделения университета</a:t>
                      </a:r>
                      <a:endParaRPr kumimoji="0" lang="ru-RU" sz="2400" b="1" i="0" u="none" strike="noStrike" cap="none" spc="0" normalizeH="0" baseline="0" dirty="0">
                        <a:ln>
                          <a:noFill/>
                        </a:ln>
                        <a:solidFill>
                          <a:srgbClr val="C00000"/>
                        </a:solidFill>
                        <a:effectLst/>
                        <a:uFillTx/>
                        <a:latin typeface="+mn-lt"/>
                        <a:ea typeface="+mj-ea"/>
                        <a:cs typeface="+mj-cs"/>
                        <a:sym typeface="Helvetica Light"/>
                      </a:endParaRPr>
                    </a:p>
                  </a:txBody>
                  <a:tcPr anchor="ctr"/>
                </a:tc>
                <a:tc>
                  <a:txBody>
                    <a:bodyPr/>
                    <a:lstStyle/>
                    <a:p>
                      <a:pPr marL="90170">
                        <a:lnSpc>
                          <a:spcPct val="115000"/>
                        </a:lnSpc>
                        <a:spcAft>
                          <a:spcPts val="0"/>
                        </a:spcAft>
                      </a:pPr>
                      <a:r>
                        <a:rPr kumimoji="0" lang="ru-RU" sz="2400" b="0" i="0" u="none" strike="noStrike" cap="none" spc="0" normalizeH="0" baseline="0" dirty="0">
                          <a:ln>
                            <a:noFill/>
                          </a:ln>
                          <a:solidFill>
                            <a:srgbClr val="243857"/>
                          </a:solidFill>
                          <a:effectLst/>
                          <a:uFillTx/>
                          <a:latin typeface="+mn-lt"/>
                          <a:ea typeface="+mj-ea"/>
                          <a:cs typeface="+mj-cs"/>
                          <a:sym typeface="Helvetica Light"/>
                        </a:rPr>
                        <a:t>Заключение договора о продаже продукта между НИУ ВШЭ и покупателем (лицензионный или смешанный договор с момента начала продаж)</a:t>
                      </a:r>
                    </a:p>
                    <a:p>
                      <a:pPr marL="90170">
                        <a:lnSpc>
                          <a:spcPct val="115000"/>
                        </a:lnSpc>
                        <a:spcAft>
                          <a:spcPts val="0"/>
                        </a:spcAft>
                      </a:pPr>
                      <a:r>
                        <a:rPr kumimoji="0" lang="ru-RU" sz="2400" b="0" i="0" u="none" strike="noStrike" cap="none" spc="0" normalizeH="0" baseline="0" dirty="0">
                          <a:ln>
                            <a:noFill/>
                          </a:ln>
                          <a:solidFill>
                            <a:srgbClr val="243857"/>
                          </a:solidFill>
                          <a:effectLst/>
                          <a:uFillTx/>
                          <a:latin typeface="+mn-lt"/>
                          <a:ea typeface="+mj-ea"/>
                          <a:cs typeface="+mj-cs"/>
                          <a:sym typeface="Helvetica Light"/>
                        </a:rPr>
                        <a:t>Заключение лицензионного договора между НИУ ВШЭ и создаваемой спин-</a:t>
                      </a:r>
                      <a:r>
                        <a:rPr kumimoji="0" lang="ru-RU" sz="2400" b="0" i="0" u="none" strike="noStrike" cap="none" spc="0" normalizeH="0" baseline="0" dirty="0" err="1">
                          <a:ln>
                            <a:noFill/>
                          </a:ln>
                          <a:solidFill>
                            <a:srgbClr val="243857"/>
                          </a:solidFill>
                          <a:effectLst/>
                          <a:uFillTx/>
                          <a:latin typeface="+mn-lt"/>
                          <a:ea typeface="+mj-ea"/>
                          <a:cs typeface="+mj-cs"/>
                          <a:sym typeface="Helvetica Light"/>
                        </a:rPr>
                        <a:t>офф</a:t>
                      </a:r>
                      <a:r>
                        <a:rPr kumimoji="0" lang="ru-RU" sz="2400" b="0" i="0" u="none" strike="noStrike" cap="none" spc="0" normalizeH="0" baseline="0" dirty="0">
                          <a:ln>
                            <a:noFill/>
                          </a:ln>
                          <a:solidFill>
                            <a:srgbClr val="243857"/>
                          </a:solidFill>
                          <a:effectLst/>
                          <a:uFillTx/>
                          <a:latin typeface="+mn-lt"/>
                          <a:ea typeface="+mj-ea"/>
                          <a:cs typeface="+mj-cs"/>
                          <a:sym typeface="Helvetica Light"/>
                        </a:rPr>
                        <a:t> компанией  на право использования РИД (начиная с  этапа создания продукта)</a:t>
                      </a:r>
                    </a:p>
                  </a:txBody>
                  <a:tcPr marL="0" marR="0" marT="0" marB="0" anchor="ctr"/>
                </a:tc>
                <a:tc>
                  <a:txBody>
                    <a:bodyPr/>
                    <a:lstStyle/>
                    <a:p>
                      <a:pPr algn="ctr">
                        <a:lnSpc>
                          <a:spcPct val="115000"/>
                        </a:lnSpc>
                        <a:spcAft>
                          <a:spcPts val="0"/>
                        </a:spcAft>
                      </a:pPr>
                      <a:r>
                        <a:rPr kumimoji="0" lang="ru-RU" sz="2400" b="0" i="0" u="none" strike="noStrike" cap="none" spc="0" normalizeH="0" baseline="0" dirty="0">
                          <a:ln>
                            <a:noFill/>
                          </a:ln>
                          <a:solidFill>
                            <a:srgbClr val="243857"/>
                          </a:solidFill>
                          <a:effectLst/>
                          <a:uFillTx/>
                          <a:latin typeface="+mn-lt"/>
                          <a:ea typeface="+mj-ea"/>
                          <a:cs typeface="+mj-cs"/>
                          <a:sym typeface="Helvetica Light"/>
                        </a:rPr>
                        <a:t>Создание аппаратно-программного комплекса для повышения и восстановления когнитивной функции и терапии неврологических расстройств на базе технологии мгновенной </a:t>
                      </a:r>
                      <a:r>
                        <a:rPr kumimoji="0" lang="ru-RU" sz="2400" b="0" i="0" u="none" strike="noStrike" cap="none" spc="0" normalizeH="0" baseline="0" dirty="0" err="1">
                          <a:ln>
                            <a:noFill/>
                          </a:ln>
                          <a:solidFill>
                            <a:srgbClr val="243857"/>
                          </a:solidFill>
                          <a:effectLst/>
                          <a:uFillTx/>
                          <a:latin typeface="+mn-lt"/>
                          <a:ea typeface="+mj-ea"/>
                          <a:cs typeface="+mj-cs"/>
                          <a:sym typeface="Helvetica Light"/>
                        </a:rPr>
                        <a:t>нейрообратной</a:t>
                      </a:r>
                      <a:r>
                        <a:rPr kumimoji="0" lang="ru-RU" sz="2400" b="0" i="0" u="none" strike="noStrike" cap="none" spc="0" normalizeH="0" baseline="0" dirty="0">
                          <a:ln>
                            <a:noFill/>
                          </a:ln>
                          <a:solidFill>
                            <a:srgbClr val="243857"/>
                          </a:solidFill>
                          <a:effectLst/>
                          <a:uFillTx/>
                          <a:latin typeface="+mn-lt"/>
                          <a:ea typeface="+mj-ea"/>
                          <a:cs typeface="+mj-cs"/>
                          <a:sym typeface="Helvetica Light"/>
                        </a:rPr>
                        <a:t> связи с использованием способа оценки параметров ритмической активности головного мозга с малой задержкой, выраженного в виде изобретения, созданного в ходе работ и права на который оформлены на НИУ ВШЭ</a:t>
                      </a:r>
                    </a:p>
                    <a:p>
                      <a:pPr algn="ctr">
                        <a:lnSpc>
                          <a:spcPct val="115000"/>
                        </a:lnSpc>
                        <a:spcAft>
                          <a:spcPts val="0"/>
                        </a:spcAft>
                      </a:pPr>
                      <a:r>
                        <a:rPr kumimoji="0" lang="ru-RU" sz="2400" b="0" i="0" u="none" strike="noStrike" cap="none" spc="0" normalizeH="0" baseline="0" dirty="0">
                          <a:ln>
                            <a:noFill/>
                          </a:ln>
                          <a:solidFill>
                            <a:srgbClr val="243857"/>
                          </a:solidFill>
                          <a:effectLst/>
                          <a:uFillTx/>
                          <a:latin typeface="+mn-lt"/>
                          <a:ea typeface="+mj-ea"/>
                          <a:cs typeface="+mj-cs"/>
                          <a:sym typeface="Helvetica Light"/>
                        </a:rPr>
                        <a:t> </a:t>
                      </a:r>
                    </a:p>
                  </a:txBody>
                  <a:tcPr anchor="ctr"/>
                </a:tc>
                <a:extLst>
                  <a:ext uri="{0D108BD9-81ED-4DB2-BD59-A6C34878D82A}">
                    <a16:rowId xmlns:a16="http://schemas.microsoft.com/office/drawing/2014/main" xmlns="" val="10001"/>
                  </a:ext>
                </a:extLst>
              </a:tr>
              <a:tr h="370840">
                <a:tc>
                  <a:txBody>
                    <a:bodyPr/>
                    <a:lstStyle/>
                    <a:p>
                      <a:pPr marL="0" marR="0" lvl="0" indent="0" algn="l" defTabSz="821531" rtl="0" eaLnBrk="1" fontAlgn="auto" latinLnBrk="0" hangingPunct="1">
                        <a:lnSpc>
                          <a:spcPct val="115000"/>
                        </a:lnSpc>
                        <a:spcBef>
                          <a:spcPts val="0"/>
                        </a:spcBef>
                        <a:spcAft>
                          <a:spcPts val="0"/>
                        </a:spcAft>
                        <a:buClr>
                          <a:srgbClr val="000000"/>
                        </a:buClr>
                        <a:buSzTx/>
                        <a:buFont typeface="+mj-lt"/>
                        <a:buNone/>
                        <a:tabLst/>
                        <a:defRPr/>
                      </a:pPr>
                      <a:r>
                        <a:rPr kumimoji="0" lang="ru-RU" sz="2400" b="0" i="0" u="none" strike="noStrike" cap="none" spc="0" normalizeH="0" baseline="0" dirty="0">
                          <a:ln>
                            <a:noFill/>
                          </a:ln>
                          <a:solidFill>
                            <a:srgbClr val="243857"/>
                          </a:solidFill>
                          <a:effectLst/>
                          <a:uFillTx/>
                          <a:latin typeface="+mn-lt"/>
                          <a:ea typeface="+mj-ea"/>
                          <a:cs typeface="+mj-cs"/>
                          <a:sym typeface="Helvetica Light"/>
                        </a:rPr>
                        <a:t>2) </a:t>
                      </a:r>
                      <a:r>
                        <a:rPr kumimoji="0" lang="ru-RU" sz="2400" b="0" i="0" u="none" strike="noStrike" cap="none" spc="0" normalizeH="0" baseline="0" dirty="0" smtClean="0">
                          <a:ln>
                            <a:noFill/>
                          </a:ln>
                          <a:solidFill>
                            <a:srgbClr val="243857"/>
                          </a:solidFill>
                          <a:effectLst/>
                          <a:uFillTx/>
                          <a:latin typeface="+mn-lt"/>
                          <a:ea typeface="+mj-ea"/>
                          <a:cs typeface="+mj-cs"/>
                          <a:sym typeface="Helvetica Light"/>
                        </a:rPr>
                        <a:t>Участие в создании</a:t>
                      </a:r>
                      <a:r>
                        <a:rPr kumimoji="0" lang="ru-RU" sz="2400" b="1" i="0" u="none" strike="noStrike" cap="none" spc="0" normalizeH="0" baseline="0" dirty="0" smtClean="0">
                          <a:ln>
                            <a:noFill/>
                          </a:ln>
                          <a:solidFill>
                            <a:srgbClr val="243857"/>
                          </a:solidFill>
                          <a:effectLst/>
                          <a:uFillTx/>
                          <a:latin typeface="+mn-lt"/>
                          <a:ea typeface="+mj-ea"/>
                          <a:cs typeface="+mj-cs"/>
                          <a:sym typeface="Helvetica Light"/>
                        </a:rPr>
                        <a:t> </a:t>
                      </a:r>
                      <a:r>
                        <a:rPr kumimoji="0" lang="ru-RU" sz="2400" b="1" i="0" u="none" strike="noStrike" cap="none" spc="0" normalizeH="0" baseline="0" dirty="0">
                          <a:ln>
                            <a:noFill/>
                          </a:ln>
                          <a:solidFill>
                            <a:srgbClr val="243857"/>
                          </a:solidFill>
                          <a:effectLst/>
                          <a:uFillTx/>
                          <a:latin typeface="+mn-lt"/>
                          <a:ea typeface="+mj-ea"/>
                          <a:cs typeface="+mj-cs"/>
                          <a:sym typeface="Helvetica Light"/>
                        </a:rPr>
                        <a:t>продукта</a:t>
                      </a:r>
                      <a:r>
                        <a:rPr kumimoji="0" lang="ru-RU" sz="2400" b="0" i="0" u="none" strike="noStrike" cap="none" spc="0" normalizeH="0" baseline="0" dirty="0">
                          <a:ln>
                            <a:noFill/>
                          </a:ln>
                          <a:solidFill>
                            <a:srgbClr val="243857"/>
                          </a:solidFill>
                          <a:effectLst/>
                          <a:uFillTx/>
                          <a:latin typeface="+mn-lt"/>
                          <a:ea typeface="+mj-ea"/>
                          <a:cs typeface="+mj-cs"/>
                          <a:sym typeface="Helvetica Light"/>
                        </a:rPr>
                        <a:t> по внешнему заказу</a:t>
                      </a:r>
                    </a:p>
                  </a:txBody>
                  <a:tcPr anchor="ctr"/>
                </a:tc>
                <a:tc>
                  <a:txBody>
                    <a:bodyPr/>
                    <a:lstStyle/>
                    <a:p>
                      <a:pPr marL="90170">
                        <a:lnSpc>
                          <a:spcPct val="115000"/>
                        </a:lnSpc>
                        <a:spcAft>
                          <a:spcPts val="0"/>
                        </a:spcAft>
                      </a:pPr>
                      <a:r>
                        <a:rPr kumimoji="0" lang="ru-RU" sz="2400" b="0" i="0" u="none" strike="noStrike" cap="none" spc="0" normalizeH="0" baseline="0" dirty="0">
                          <a:ln>
                            <a:noFill/>
                          </a:ln>
                          <a:solidFill>
                            <a:srgbClr val="243857"/>
                          </a:solidFill>
                          <a:effectLst/>
                          <a:uFillTx/>
                          <a:latin typeface="+mn-lt"/>
                          <a:ea typeface="+mj-ea"/>
                          <a:cs typeface="+mj-cs"/>
                          <a:sym typeface="Helvetica Light"/>
                        </a:rPr>
                        <a:t>Заключение смешанного договора между НИУ ВШЭ и заказчиком, предполагающего выполнение работ и передачу прав (отчуждение) на дальнейшее использование РИД, правообладателем которого является НИУ ВШЭ, заказчику.</a:t>
                      </a:r>
                    </a:p>
                  </a:txBody>
                  <a:tcPr marL="0" marR="0" marT="0" marB="0" anchor="ctr"/>
                </a:tc>
                <a:tc>
                  <a:txBody>
                    <a:bodyPr/>
                    <a:lstStyle/>
                    <a:p>
                      <a:pPr algn="ctr">
                        <a:lnSpc>
                          <a:spcPct val="115000"/>
                        </a:lnSpc>
                        <a:spcAft>
                          <a:spcPts val="0"/>
                        </a:spcAft>
                      </a:pPr>
                      <a:r>
                        <a:rPr lang="ru-RU" sz="2400" dirty="0" smtClean="0">
                          <a:solidFill>
                            <a:srgbClr val="243857"/>
                          </a:solidFill>
                          <a:latin typeface="+mn-lt"/>
                        </a:rPr>
                        <a:t>«Система предиктивной аналитики для автоматизации типовых аналитических бизнес-процессов в сфере гостиничного бизнеса и туризма» (проект Центра</a:t>
                      </a:r>
                      <a:r>
                        <a:rPr lang="ru-RU" sz="2400" baseline="0" dirty="0" smtClean="0">
                          <a:solidFill>
                            <a:srgbClr val="243857"/>
                          </a:solidFill>
                          <a:latin typeface="+mn-lt"/>
                        </a:rPr>
                        <a:t> ИИ по заказу АО «НСБ»</a:t>
                      </a:r>
                      <a:r>
                        <a:rPr lang="ru-RU" sz="2400" dirty="0" smtClean="0">
                          <a:solidFill>
                            <a:srgbClr val="243857"/>
                          </a:solidFill>
                          <a:latin typeface="+mn-lt"/>
                        </a:rPr>
                        <a:t>)</a:t>
                      </a:r>
                      <a:endParaRPr kumimoji="0" lang="ru-RU" sz="2400" b="0" i="0" u="none" strike="noStrike" cap="none" spc="0" normalizeH="0" baseline="0" dirty="0">
                        <a:ln>
                          <a:noFill/>
                        </a:ln>
                        <a:solidFill>
                          <a:srgbClr val="243857"/>
                        </a:solidFill>
                        <a:effectLst/>
                        <a:uFillTx/>
                        <a:latin typeface="+mn-lt"/>
                        <a:ea typeface="+mj-ea"/>
                        <a:cs typeface="+mj-cs"/>
                        <a:sym typeface="Helvetica Light"/>
                      </a:endParaRPr>
                    </a:p>
                  </a:txBody>
                  <a:tcPr anchor="ctr"/>
                </a:tc>
                <a:extLst>
                  <a:ext uri="{0D108BD9-81ED-4DB2-BD59-A6C34878D82A}">
                    <a16:rowId xmlns:a16="http://schemas.microsoft.com/office/drawing/2014/main" xmlns="" val="10002"/>
                  </a:ext>
                </a:extLst>
              </a:tr>
              <a:tr h="370840">
                <a:tc>
                  <a:txBody>
                    <a:bodyPr/>
                    <a:lstStyle/>
                    <a:p>
                      <a:pPr marL="0" marR="0" lvl="0" indent="0" algn="l" defTabSz="821531" rtl="0" eaLnBrk="1" fontAlgn="auto" latinLnBrk="0" hangingPunct="1">
                        <a:lnSpc>
                          <a:spcPct val="115000"/>
                        </a:lnSpc>
                        <a:spcBef>
                          <a:spcPts val="0"/>
                        </a:spcBef>
                        <a:spcAft>
                          <a:spcPts val="0"/>
                        </a:spcAft>
                        <a:buClr>
                          <a:srgbClr val="000000"/>
                        </a:buClr>
                        <a:buSzTx/>
                        <a:buFont typeface="+mj-lt"/>
                        <a:buNone/>
                        <a:tabLst/>
                        <a:defRPr/>
                      </a:pPr>
                      <a:r>
                        <a:rPr kumimoji="0" lang="ru-RU" sz="2400" b="0" i="0" u="none" strike="noStrike" cap="none" spc="0" normalizeH="0" baseline="0" dirty="0">
                          <a:ln>
                            <a:noFill/>
                          </a:ln>
                          <a:solidFill>
                            <a:srgbClr val="243857"/>
                          </a:solidFill>
                          <a:effectLst/>
                          <a:uFillTx/>
                          <a:latin typeface="+mn-lt"/>
                          <a:ea typeface="+mj-ea"/>
                          <a:cs typeface="+mj-cs"/>
                          <a:sym typeface="Helvetica Light"/>
                        </a:rPr>
                        <a:t>3</a:t>
                      </a:r>
                      <a:r>
                        <a:rPr kumimoji="0" lang="ru-RU" sz="2400" b="0" i="0" u="none" strike="noStrike" cap="none" spc="0" normalizeH="0" baseline="0" dirty="0" smtClean="0">
                          <a:ln>
                            <a:noFill/>
                          </a:ln>
                          <a:solidFill>
                            <a:srgbClr val="243857"/>
                          </a:solidFill>
                          <a:effectLst/>
                          <a:uFillTx/>
                          <a:latin typeface="+mn-lt"/>
                          <a:ea typeface="+mj-ea"/>
                          <a:cs typeface="+mj-cs"/>
                          <a:sym typeface="Helvetica Light"/>
                        </a:rPr>
                        <a:t>) </a:t>
                      </a:r>
                      <a:r>
                        <a:rPr kumimoji="0" lang="ru-RU" sz="2400" b="0" i="0" u="none" strike="noStrike" cap="none" spc="0" normalizeH="0" baseline="0" dirty="0">
                          <a:ln>
                            <a:noFill/>
                          </a:ln>
                          <a:solidFill>
                            <a:srgbClr val="243857"/>
                          </a:solidFill>
                          <a:effectLst/>
                          <a:uFillTx/>
                          <a:latin typeface="+mn-lt"/>
                          <a:ea typeface="+mj-ea"/>
                          <a:cs typeface="+mj-cs"/>
                          <a:sym typeface="Helvetica Light"/>
                        </a:rPr>
                        <a:t>Реализация продукта с </a:t>
                      </a:r>
                      <a:r>
                        <a:rPr kumimoji="0" lang="ru-RU" sz="2400" b="1" i="0" u="none" strike="noStrike" cap="none" spc="0" normalizeH="0" baseline="0" dirty="0">
                          <a:ln>
                            <a:noFill/>
                          </a:ln>
                          <a:solidFill>
                            <a:srgbClr val="243857"/>
                          </a:solidFill>
                          <a:effectLst/>
                          <a:uFillTx/>
                          <a:latin typeface="+mn-lt"/>
                          <a:ea typeface="+mj-ea"/>
                          <a:cs typeface="+mj-cs"/>
                          <a:sym typeface="Helvetica Light"/>
                        </a:rPr>
                        <a:t>измененной бизнес-моделью</a:t>
                      </a:r>
                      <a:r>
                        <a:rPr kumimoji="0" lang="ru-RU" sz="2400" b="0" i="0" u="none" strike="noStrike" cap="none" spc="0" normalizeH="0" baseline="0" dirty="0">
                          <a:ln>
                            <a:noFill/>
                          </a:ln>
                          <a:solidFill>
                            <a:srgbClr val="243857"/>
                          </a:solidFill>
                          <a:effectLst/>
                          <a:uFillTx/>
                          <a:latin typeface="+mn-lt"/>
                          <a:ea typeface="+mj-ea"/>
                          <a:cs typeface="+mj-cs"/>
                          <a:sym typeface="Helvetica Light"/>
                        </a:rPr>
                        <a:t>, посредством  включения РИД как компонента этого продукта</a:t>
                      </a:r>
                    </a:p>
                  </a:txBody>
                  <a:tcPr anchor="ctr"/>
                </a:tc>
                <a:tc>
                  <a:txBody>
                    <a:bodyPr/>
                    <a:lstStyle/>
                    <a:p>
                      <a:pPr algn="ctr">
                        <a:lnSpc>
                          <a:spcPct val="115000"/>
                        </a:lnSpc>
                        <a:spcAft>
                          <a:spcPts val="0"/>
                        </a:spcAft>
                      </a:pPr>
                      <a:r>
                        <a:rPr kumimoji="0" lang="ru-RU" sz="2400" b="0" i="0" u="none" strike="noStrike" cap="none" spc="0" normalizeH="0" baseline="0" dirty="0">
                          <a:ln>
                            <a:noFill/>
                          </a:ln>
                          <a:solidFill>
                            <a:srgbClr val="243857"/>
                          </a:solidFill>
                          <a:effectLst/>
                          <a:uFillTx/>
                          <a:latin typeface="+mn-lt"/>
                          <a:ea typeface="+mj-ea"/>
                          <a:cs typeface="+mj-cs"/>
                          <a:sym typeface="Helvetica Light"/>
                        </a:rPr>
                        <a:t>Заключение смешанного договора, предполагающего выполнение </a:t>
                      </a:r>
                      <a:r>
                        <a:rPr kumimoji="0" lang="ru-RU" sz="2400" b="1" i="0" u="none" strike="noStrike" cap="none" spc="0" normalizeH="0" baseline="0" dirty="0">
                          <a:ln>
                            <a:noFill/>
                          </a:ln>
                          <a:solidFill>
                            <a:srgbClr val="243857"/>
                          </a:solidFill>
                          <a:effectLst/>
                          <a:uFillTx/>
                          <a:latin typeface="+mn-lt"/>
                          <a:ea typeface="+mj-ea"/>
                          <a:cs typeface="+mj-cs"/>
                          <a:sym typeface="Helvetica Light"/>
                        </a:rPr>
                        <a:t>работ</a:t>
                      </a:r>
                      <a:r>
                        <a:rPr kumimoji="0" lang="ru-RU" sz="2400" b="0" i="0" u="none" strike="noStrike" cap="none" spc="0" normalizeH="0" baseline="0" dirty="0">
                          <a:ln>
                            <a:noFill/>
                          </a:ln>
                          <a:solidFill>
                            <a:srgbClr val="243857"/>
                          </a:solidFill>
                          <a:effectLst/>
                          <a:uFillTx/>
                          <a:latin typeface="+mn-lt"/>
                          <a:ea typeface="+mj-ea"/>
                          <a:cs typeface="+mj-cs"/>
                          <a:sym typeface="Helvetica Light"/>
                        </a:rPr>
                        <a:t> и </a:t>
                      </a:r>
                      <a:r>
                        <a:rPr kumimoji="0" lang="ru-RU" sz="2400" b="1" i="0" u="none" strike="noStrike" cap="none" spc="0" normalizeH="0" baseline="0" dirty="0">
                          <a:ln>
                            <a:noFill/>
                          </a:ln>
                          <a:solidFill>
                            <a:srgbClr val="243857"/>
                          </a:solidFill>
                          <a:effectLst/>
                          <a:uFillTx/>
                          <a:latin typeface="+mn-lt"/>
                          <a:ea typeface="+mj-ea"/>
                          <a:cs typeface="+mj-cs"/>
                          <a:sym typeface="Helvetica Light"/>
                        </a:rPr>
                        <a:t>передачу прав на  РИД</a:t>
                      </a:r>
                    </a:p>
                  </a:txBody>
                  <a:tcPr marL="0" marR="0" marT="0" marB="0" anchor="ctr"/>
                </a:tc>
                <a:tc>
                  <a:txBody>
                    <a:bodyPr/>
                    <a:lstStyle/>
                    <a:p>
                      <a:pPr algn="ctr">
                        <a:lnSpc>
                          <a:spcPct val="115000"/>
                        </a:lnSpc>
                        <a:spcAft>
                          <a:spcPts val="0"/>
                        </a:spcAft>
                      </a:pPr>
                      <a:r>
                        <a:rPr lang="ru-RU" sz="2400" b="0" i="0" u="none" strike="noStrike" cap="none" spc="0" baseline="0" dirty="0" smtClean="0">
                          <a:ln>
                            <a:noFill/>
                          </a:ln>
                          <a:solidFill>
                            <a:srgbClr val="243857"/>
                          </a:solidFill>
                          <a:uFillTx/>
                          <a:latin typeface="+mn-lt"/>
                          <a:ea typeface="+mn-ea"/>
                          <a:cs typeface="+mn-cs"/>
                          <a:sym typeface="Helvetica Light"/>
                        </a:rPr>
                        <a:t>Коммерческий он-</a:t>
                      </a:r>
                      <a:r>
                        <a:rPr lang="ru-RU" sz="2400" b="0" i="0" u="none" strike="noStrike" cap="none" spc="0" baseline="0" dirty="0" err="1" smtClean="0">
                          <a:ln>
                            <a:noFill/>
                          </a:ln>
                          <a:solidFill>
                            <a:srgbClr val="243857"/>
                          </a:solidFill>
                          <a:uFillTx/>
                          <a:latin typeface="+mn-lt"/>
                          <a:ea typeface="+mn-ea"/>
                          <a:cs typeface="+mn-cs"/>
                          <a:sym typeface="Helvetica Light"/>
                        </a:rPr>
                        <a:t>лайн</a:t>
                      </a:r>
                      <a:r>
                        <a:rPr lang="ru-RU" sz="2400" b="0" i="0" u="none" strike="noStrike" cap="none" spc="0" baseline="0" dirty="0" smtClean="0">
                          <a:ln>
                            <a:noFill/>
                          </a:ln>
                          <a:solidFill>
                            <a:srgbClr val="243857"/>
                          </a:solidFill>
                          <a:uFillTx/>
                          <a:latin typeface="+mn-lt"/>
                          <a:ea typeface="+mn-ea"/>
                          <a:cs typeface="+mn-cs"/>
                          <a:sym typeface="Helvetica Light"/>
                        </a:rPr>
                        <a:t> курс по коммуникационному дизайну для зарубежных слушателей (Школа Дизайна)</a:t>
                      </a:r>
                      <a:endParaRPr kumimoji="0" lang="ru-RU" sz="2400" b="0" i="0" u="none" strike="noStrike" cap="none" spc="0" normalizeH="0" baseline="0" dirty="0" smtClean="0">
                        <a:ln>
                          <a:noFill/>
                        </a:ln>
                        <a:solidFill>
                          <a:srgbClr val="243857"/>
                        </a:solidFill>
                        <a:effectLst/>
                        <a:uFillTx/>
                        <a:latin typeface="+mn-lt"/>
                        <a:ea typeface="+mj-ea"/>
                        <a:cs typeface="+mj-cs"/>
                        <a:sym typeface="Helvetica Light"/>
                      </a:endParaRPr>
                    </a:p>
                    <a:p>
                      <a:pPr algn="ctr">
                        <a:lnSpc>
                          <a:spcPct val="115000"/>
                        </a:lnSpc>
                        <a:spcAft>
                          <a:spcPts val="0"/>
                        </a:spcAft>
                      </a:pPr>
                      <a:r>
                        <a:rPr kumimoji="0" lang="ru-RU" sz="2400" b="0" i="0" u="none" strike="noStrike" cap="none" spc="0" normalizeH="0" baseline="0" dirty="0" smtClean="0">
                          <a:ln>
                            <a:noFill/>
                          </a:ln>
                          <a:solidFill>
                            <a:srgbClr val="243857"/>
                          </a:solidFill>
                          <a:effectLst/>
                          <a:uFillTx/>
                          <a:latin typeface="+mn-lt"/>
                          <a:ea typeface="+mj-ea"/>
                          <a:cs typeface="+mj-cs"/>
                          <a:sym typeface="Helvetica Light"/>
                        </a:rPr>
                        <a:t>Продажа </a:t>
                      </a:r>
                      <a:r>
                        <a:rPr kumimoji="0" lang="ru-RU" sz="2400" b="0" i="0" u="none" strike="noStrike" cap="none" spc="0" normalizeH="0" baseline="0" dirty="0">
                          <a:ln>
                            <a:noFill/>
                          </a:ln>
                          <a:solidFill>
                            <a:srgbClr val="243857"/>
                          </a:solidFill>
                          <a:effectLst/>
                          <a:uFillTx/>
                          <a:latin typeface="+mn-lt"/>
                          <a:ea typeface="+mj-ea"/>
                          <a:cs typeface="+mj-cs"/>
                          <a:sym typeface="Helvetica Light"/>
                        </a:rPr>
                        <a:t>услуг по расчету трафика на платной автодороге. Требуется сформировать программное решение, провести его регистрацию в качестве РИД для включение в договор поставки, как инструмента интерпретации предоставленных расчетных данных </a:t>
                      </a:r>
                    </a:p>
                  </a:txBody>
                  <a:tcPr anchor="ctr"/>
                </a:tc>
                <a:extLst>
                  <a:ext uri="{0D108BD9-81ED-4DB2-BD59-A6C34878D82A}">
                    <a16:rowId xmlns:a16="http://schemas.microsoft.com/office/drawing/2014/main" xmlns="" val="10004"/>
                  </a:ext>
                </a:extLst>
              </a:tr>
              <a:tr h="370840">
                <a:tc>
                  <a:txBody>
                    <a:bodyPr/>
                    <a:lstStyle/>
                    <a:p>
                      <a:pPr marL="0" marR="0" lvl="0" indent="0" algn="l" defTabSz="821531" rtl="0" eaLnBrk="1" fontAlgn="auto" latinLnBrk="0" hangingPunct="1">
                        <a:lnSpc>
                          <a:spcPct val="115000"/>
                        </a:lnSpc>
                        <a:spcBef>
                          <a:spcPts val="0"/>
                        </a:spcBef>
                        <a:spcAft>
                          <a:spcPts val="0"/>
                        </a:spcAft>
                        <a:buClr>
                          <a:srgbClr val="000000"/>
                        </a:buClr>
                        <a:buSzTx/>
                        <a:buFont typeface="+mj-lt"/>
                        <a:buNone/>
                        <a:tabLst/>
                        <a:defRPr/>
                      </a:pPr>
                      <a:r>
                        <a:rPr kumimoji="0" lang="ru-RU" sz="2400" b="0" i="0" u="none" strike="noStrike" cap="none" spc="0" normalizeH="0" baseline="0" dirty="0" smtClean="0">
                          <a:ln>
                            <a:noFill/>
                          </a:ln>
                          <a:solidFill>
                            <a:srgbClr val="243857"/>
                          </a:solidFill>
                          <a:effectLst/>
                          <a:uFillTx/>
                          <a:latin typeface="+mn-lt"/>
                          <a:ea typeface="+mj-ea"/>
                          <a:cs typeface="+mj-cs"/>
                          <a:sym typeface="Helvetica Light"/>
                        </a:rPr>
                        <a:t>4) </a:t>
                      </a:r>
                      <a:r>
                        <a:rPr kumimoji="0" lang="ru-RU" sz="2400" b="0" i="0" u="none" strike="noStrike" cap="none" spc="0" normalizeH="0" baseline="0" dirty="0">
                          <a:ln>
                            <a:noFill/>
                          </a:ln>
                          <a:solidFill>
                            <a:srgbClr val="243857"/>
                          </a:solidFill>
                          <a:effectLst/>
                          <a:uFillTx/>
                          <a:latin typeface="+mn-lt"/>
                          <a:ea typeface="+mj-ea"/>
                          <a:cs typeface="+mj-cs"/>
                          <a:sym typeface="Helvetica Light"/>
                        </a:rPr>
                        <a:t>Реализация прав на РИД</a:t>
                      </a:r>
                    </a:p>
                  </a:txBody>
                  <a:tcPr anchor="ctr"/>
                </a:tc>
                <a:tc>
                  <a:txBody>
                    <a:bodyPr/>
                    <a:lstStyle/>
                    <a:p>
                      <a:pPr algn="ctr">
                        <a:lnSpc>
                          <a:spcPct val="115000"/>
                        </a:lnSpc>
                        <a:spcAft>
                          <a:spcPts val="0"/>
                        </a:spcAft>
                      </a:pPr>
                      <a:r>
                        <a:rPr kumimoji="0" lang="ru-RU" sz="2400" b="0" i="0" u="none" strike="noStrike" cap="none" spc="0" normalizeH="0" baseline="0" dirty="0">
                          <a:ln>
                            <a:noFill/>
                          </a:ln>
                          <a:solidFill>
                            <a:srgbClr val="243857"/>
                          </a:solidFill>
                          <a:effectLst/>
                          <a:uFillTx/>
                          <a:latin typeface="+mn-lt"/>
                          <a:ea typeface="+mj-ea"/>
                          <a:cs typeface="+mj-cs"/>
                          <a:sym typeface="Helvetica Light"/>
                        </a:rPr>
                        <a:t>Заключение лицензионного договора на право использования РИД</a:t>
                      </a:r>
                    </a:p>
                    <a:p>
                      <a:pPr algn="ctr">
                        <a:lnSpc>
                          <a:spcPct val="115000"/>
                        </a:lnSpc>
                        <a:spcAft>
                          <a:spcPts val="0"/>
                        </a:spcAft>
                      </a:pPr>
                      <a:r>
                        <a:rPr kumimoji="0" lang="ru-RU" sz="2400" b="0" i="0" u="none" strike="noStrike" cap="none" spc="0" normalizeH="0" baseline="0" dirty="0">
                          <a:ln>
                            <a:noFill/>
                          </a:ln>
                          <a:solidFill>
                            <a:srgbClr val="243857"/>
                          </a:solidFill>
                          <a:effectLst/>
                          <a:uFillTx/>
                          <a:latin typeface="+mn-lt"/>
                          <a:ea typeface="+mj-ea"/>
                          <a:cs typeface="+mj-cs"/>
                          <a:sym typeface="Helvetica Light"/>
                        </a:rPr>
                        <a:t>Заключение договора об отчуждении исключительного права на РИД</a:t>
                      </a:r>
                    </a:p>
                  </a:txBody>
                  <a:tcPr marL="0" marR="0" marT="0" marB="0" anchor="ctr"/>
                </a:tc>
                <a:tc>
                  <a:txBody>
                    <a:bodyPr/>
                    <a:lstStyle/>
                    <a:p>
                      <a:pPr marL="0" marR="0" indent="0" algn="ctr" defTabSz="821531" rtl="0" eaLnBrk="1" fontAlgn="auto" latinLnBrk="0" hangingPunct="1">
                        <a:lnSpc>
                          <a:spcPct val="115000"/>
                        </a:lnSpc>
                        <a:spcBef>
                          <a:spcPts val="0"/>
                        </a:spcBef>
                        <a:spcAft>
                          <a:spcPts val="0"/>
                        </a:spcAft>
                        <a:buClrTx/>
                        <a:buSzTx/>
                        <a:buFontTx/>
                        <a:buNone/>
                        <a:tabLst/>
                        <a:defRPr/>
                      </a:pPr>
                      <a:r>
                        <a:rPr kumimoji="0" lang="ru-RU" sz="2400" b="0" i="0" u="none" strike="noStrike" cap="none" spc="0" normalizeH="0" baseline="0" dirty="0">
                          <a:ln>
                            <a:noFill/>
                          </a:ln>
                          <a:solidFill>
                            <a:srgbClr val="243857"/>
                          </a:solidFill>
                          <a:effectLst/>
                          <a:uFillTx/>
                          <a:latin typeface="+mn-lt"/>
                          <a:ea typeface="+mj-ea"/>
                          <a:cs typeface="+mj-cs"/>
                          <a:sym typeface="Helvetica Light"/>
                        </a:rPr>
                        <a:t>Предоставление права использования товарного знака («ВШЭ», </a:t>
                      </a:r>
                      <a:r>
                        <a:rPr kumimoji="0" lang="ru-RU" sz="2400" b="0" i="0" u="none" strike="noStrike" cap="none" spc="0" normalizeH="0" baseline="0" dirty="0" smtClean="0">
                          <a:ln>
                            <a:noFill/>
                          </a:ln>
                          <a:solidFill>
                            <a:srgbClr val="243857"/>
                          </a:solidFill>
                          <a:effectLst/>
                          <a:uFillTx/>
                          <a:latin typeface="+mn-lt"/>
                          <a:ea typeface="+mj-ea"/>
                          <a:cs typeface="+mj-cs"/>
                          <a:sym typeface="Helvetica Light"/>
                        </a:rPr>
                        <a:t>«Придумано </a:t>
                      </a:r>
                      <a:r>
                        <a:rPr kumimoji="0" lang="ru-RU" sz="2400" b="0" i="0" u="none" strike="noStrike" cap="none" spc="0" normalizeH="0" baseline="0" dirty="0">
                          <a:ln>
                            <a:noFill/>
                          </a:ln>
                          <a:solidFill>
                            <a:srgbClr val="243857"/>
                          </a:solidFill>
                          <a:effectLst/>
                          <a:uFillTx/>
                          <a:latin typeface="+mn-lt"/>
                          <a:ea typeface="+mj-ea"/>
                          <a:cs typeface="+mj-cs"/>
                          <a:sym typeface="Helvetica Light"/>
                        </a:rPr>
                        <a:t>в Вышке</a:t>
                      </a:r>
                      <a:r>
                        <a:rPr kumimoji="0" lang="ru-RU" sz="2400" b="0" i="0" u="none" strike="noStrike" cap="none" spc="0" normalizeH="0" baseline="0" dirty="0" smtClean="0">
                          <a:ln>
                            <a:noFill/>
                          </a:ln>
                          <a:solidFill>
                            <a:srgbClr val="243857"/>
                          </a:solidFill>
                          <a:effectLst/>
                          <a:uFillTx/>
                          <a:latin typeface="+mn-lt"/>
                          <a:ea typeface="+mj-ea"/>
                          <a:cs typeface="+mj-cs"/>
                          <a:sym typeface="Helvetica Light"/>
                        </a:rPr>
                        <a:t>»), Продажа </a:t>
                      </a:r>
                      <a:r>
                        <a:rPr kumimoji="0" lang="ru-RU" sz="2400" b="0" i="0" u="none" strike="noStrike" cap="none" spc="0" normalizeH="0" baseline="0" dirty="0">
                          <a:ln>
                            <a:noFill/>
                          </a:ln>
                          <a:solidFill>
                            <a:srgbClr val="243857"/>
                          </a:solidFill>
                          <a:effectLst/>
                          <a:uFillTx/>
                          <a:latin typeface="+mn-lt"/>
                          <a:ea typeface="+mj-ea"/>
                          <a:cs typeface="+mj-cs"/>
                          <a:sym typeface="Helvetica Light"/>
                        </a:rPr>
                        <a:t>прав на </a:t>
                      </a:r>
                      <a:r>
                        <a:rPr kumimoji="0" lang="ru-RU" sz="2400" b="0" i="0" u="none" strike="noStrike" cap="none" spc="0" normalizeH="0" baseline="0" dirty="0" smtClean="0">
                          <a:ln>
                            <a:noFill/>
                          </a:ln>
                          <a:solidFill>
                            <a:srgbClr val="243857"/>
                          </a:solidFill>
                          <a:effectLst/>
                          <a:uFillTx/>
                          <a:latin typeface="+mn-lt"/>
                          <a:ea typeface="+mj-ea"/>
                          <a:cs typeface="+mj-cs"/>
                          <a:sym typeface="Helvetica Light"/>
                        </a:rPr>
                        <a:t>патент, </a:t>
                      </a:r>
                      <a:r>
                        <a:rPr kumimoji="0" lang="ru-RU" sz="2400" b="0" i="0" u="none" strike="noStrike" cap="none" spc="0" normalizeH="0" baseline="0" dirty="0" smtClean="0">
                          <a:ln>
                            <a:noFill/>
                          </a:ln>
                          <a:solidFill>
                            <a:srgbClr val="243857"/>
                          </a:solidFill>
                          <a:effectLst/>
                          <a:uFillTx/>
                          <a:latin typeface="+mn-lt"/>
                          <a:ea typeface="+mn-ea"/>
                          <a:cs typeface="+mn-cs"/>
                          <a:sym typeface="Helvetica Light"/>
                        </a:rPr>
                        <a:t>Поставка Автоматизированной системы «АСОНИКА» - собственного продукта НИУ ВШЭ, разработанной и поддерживаемой командой из МИЭМ</a:t>
                      </a:r>
                      <a:endParaRPr kumimoji="0" lang="ru-RU" sz="2400" b="0" i="0" u="none" strike="noStrike" cap="none" spc="0" normalizeH="0" baseline="0" dirty="0">
                        <a:ln>
                          <a:noFill/>
                        </a:ln>
                        <a:solidFill>
                          <a:srgbClr val="243857"/>
                        </a:solidFill>
                        <a:effectLst/>
                        <a:uFillTx/>
                        <a:latin typeface="+mn-lt"/>
                        <a:ea typeface="+mj-ea"/>
                        <a:cs typeface="+mj-cs"/>
                        <a:sym typeface="Helvetica Light"/>
                      </a:endParaRPr>
                    </a:p>
                  </a:txBody>
                  <a:tcPr anchor="ctr"/>
                </a:tc>
                <a:extLst>
                  <a:ext uri="{0D108BD9-81ED-4DB2-BD59-A6C34878D82A}">
                    <a16:rowId xmlns:a16="http://schemas.microsoft.com/office/drawing/2014/main" xmlns="" val="10005"/>
                  </a:ext>
                </a:extLst>
              </a:tr>
            </a:tbl>
          </a:graphicData>
        </a:graphic>
      </p:graphicFrame>
    </p:spTree>
    <p:extLst>
      <p:ext uri="{BB962C8B-B14F-4D97-AF65-F5344CB8AC3E}">
        <p14:creationId xmlns:p14="http://schemas.microsoft.com/office/powerpoint/2010/main" val="3150458699"/>
      </p:ext>
    </p:extLst>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3" name="Прямая со стрелкой 52"/>
          <p:cNvCxnSpPr/>
          <p:nvPr/>
        </p:nvCxnSpPr>
        <p:spPr>
          <a:xfrm>
            <a:off x="16499356" y="5498171"/>
            <a:ext cx="85132" cy="4672651"/>
          </a:xfrm>
          <a:prstGeom prst="straightConnector1">
            <a:avLst/>
          </a:prstGeom>
          <a:noFill/>
          <a:ln w="38100" cap="flat">
            <a:solidFill>
              <a:srgbClr val="335C92"/>
            </a:solidFill>
            <a:prstDash val="dash"/>
            <a:miter lim="400000"/>
            <a:headEnd type="none"/>
            <a:tailEnd type="oval"/>
          </a:ln>
          <a:effectLst/>
          <a:sp3d/>
        </p:spPr>
        <p:style>
          <a:lnRef idx="0">
            <a:scrgbClr r="0" g="0" b="0"/>
          </a:lnRef>
          <a:fillRef idx="0">
            <a:scrgbClr r="0" g="0" b="0"/>
          </a:fillRef>
          <a:effectRef idx="0">
            <a:scrgbClr r="0" g="0" b="0"/>
          </a:effectRef>
          <a:fontRef idx="none"/>
        </p:style>
      </p:cxnSp>
      <p:sp>
        <p:nvSpPr>
          <p:cNvPr id="58" name="Линия"/>
          <p:cNvSpPr/>
          <p:nvPr/>
        </p:nvSpPr>
        <p:spPr>
          <a:xfrm>
            <a:off x="1226606" y="2643366"/>
            <a:ext cx="22370469" cy="0"/>
          </a:xfrm>
          <a:prstGeom prst="line">
            <a:avLst/>
          </a:prstGeom>
          <a:ln w="12700">
            <a:solidFill>
              <a:srgbClr val="253957"/>
            </a:solidFill>
            <a:miter lim="400000"/>
          </a:ln>
        </p:spPr>
        <p:txBody>
          <a:bodyPr lIns="71437" tIns="71437" rIns="71437" bIns="71437" anchor="ctr"/>
          <a:lstStyle/>
          <a:p>
            <a:pPr>
              <a:defRPr sz="3200"/>
            </a:pPr>
            <a:endParaRPr/>
          </a:p>
        </p:txBody>
      </p:sp>
      <p:sp>
        <p:nvSpPr>
          <p:cNvPr id="59" name="Очень крутой заголовок…"/>
          <p:cNvSpPr txBox="1"/>
          <p:nvPr/>
        </p:nvSpPr>
        <p:spPr>
          <a:xfrm>
            <a:off x="1134614" y="708517"/>
            <a:ext cx="21602400" cy="1296144"/>
          </a:xfrm>
          <a:prstGeom prst="rect">
            <a:avLst/>
          </a:prstGeom>
          <a:ln w="12700">
            <a:miter lim="400000"/>
          </a:ln>
          <a:extLst>
            <a:ext uri="{C572A759-6A51-4108-AA02-DFA0A04FC94B}">
              <ma14:wrappingTextBoxFlag xmlns="" xmlns:ma14="http://schemas.microsoft.com/office/mac/drawingml/2011/main" val="1"/>
            </a:ext>
          </a:extLst>
        </p:spPr>
        <p:txBody>
          <a:bodyPr lIns="71437" tIns="71437" rIns="71437" bIns="71437"/>
          <a:lstStyle/>
          <a:p>
            <a:pPr algn="l">
              <a:defRPr sz="7000" b="1" cap="all">
                <a:solidFill>
                  <a:srgbClr val="253957"/>
                </a:solidFill>
                <a:latin typeface="+mn-lt"/>
                <a:ea typeface="+mn-ea"/>
                <a:cs typeface="+mn-cs"/>
                <a:sym typeface="Arial Narrow"/>
              </a:defRPr>
            </a:pPr>
            <a:r>
              <a:rPr lang="ru-RU" sz="6000" dirty="0" smtClean="0">
                <a:solidFill>
                  <a:srgbClr val="C00000"/>
                </a:solidFill>
              </a:rPr>
              <a:t>Как</a:t>
            </a:r>
            <a:r>
              <a:rPr lang="ru-RU" sz="6000" dirty="0" smtClean="0"/>
              <a:t> реализуются Проекты </a:t>
            </a:r>
            <a:r>
              <a:rPr lang="ru-RU" sz="6000" dirty="0"/>
              <a:t>по коммерциализации</a:t>
            </a:r>
            <a:endParaRPr sz="6000" dirty="0"/>
          </a:p>
        </p:txBody>
      </p:sp>
      <p:pic>
        <p:nvPicPr>
          <p:cNvPr id="63" name="Изображение" descr="Изображение"/>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21868883" y="330138"/>
            <a:ext cx="1728192" cy="1728192"/>
          </a:xfrm>
          <a:prstGeom prst="rect">
            <a:avLst/>
          </a:prstGeom>
          <a:ln w="12700">
            <a:miter lim="400000"/>
          </a:ln>
        </p:spPr>
      </p:pic>
      <p:sp>
        <p:nvSpPr>
          <p:cNvPr id="2" name="Номер слайда 1"/>
          <p:cNvSpPr>
            <a:spLocks noGrp="1"/>
          </p:cNvSpPr>
          <p:nvPr>
            <p:ph type="sldNum" sz="quarter" idx="2"/>
          </p:nvPr>
        </p:nvSpPr>
        <p:spPr/>
        <p:txBody>
          <a:bodyPr/>
          <a:lstStyle/>
          <a:p>
            <a:fld id="{86CB4B4D-7CA3-9044-876B-883B54F8677D}" type="slidenum">
              <a:rPr lang="ru-RU" smtClean="0"/>
              <a:t>9</a:t>
            </a:fld>
            <a:endParaRPr lang="ru-RU"/>
          </a:p>
        </p:txBody>
      </p:sp>
      <p:sp>
        <p:nvSpPr>
          <p:cNvPr id="5" name="TextBox 4"/>
          <p:cNvSpPr txBox="1"/>
          <p:nvPr/>
        </p:nvSpPr>
        <p:spPr>
          <a:xfrm>
            <a:off x="1894856" y="3113584"/>
            <a:ext cx="3312368" cy="575156"/>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71437" tIns="71437" rIns="71437" bIns="71437" numCol="1" spcCol="38100" rtlCol="0" anchor="ctr">
            <a:spAutoFit/>
          </a:bodyPr>
          <a:lstStyle/>
          <a:p>
            <a:pPr marL="0" marR="0" indent="0" algn="ctr" defTabSz="821531" rtl="0" fontAlgn="auto" latinLnBrk="0" hangingPunct="0">
              <a:lnSpc>
                <a:spcPct val="100000"/>
              </a:lnSpc>
              <a:spcBef>
                <a:spcPts val="0"/>
              </a:spcBef>
              <a:spcAft>
                <a:spcPts val="0"/>
              </a:spcAft>
              <a:buClrTx/>
              <a:buSzTx/>
              <a:buFontTx/>
              <a:buNone/>
              <a:tabLst/>
            </a:pPr>
            <a:r>
              <a:rPr lang="ru-RU" sz="2800" b="1" cap="all" dirty="0">
                <a:solidFill>
                  <a:srgbClr val="253957"/>
                </a:solidFill>
                <a:latin typeface="+mn-lt"/>
                <a:ea typeface="+mn-ea"/>
                <a:cs typeface="+mn-cs"/>
              </a:rPr>
              <a:t>Предпосылки</a:t>
            </a:r>
          </a:p>
        </p:txBody>
      </p:sp>
      <p:sp>
        <p:nvSpPr>
          <p:cNvPr id="12" name="TextBox 11"/>
          <p:cNvSpPr txBox="1"/>
          <p:nvPr/>
        </p:nvSpPr>
        <p:spPr>
          <a:xfrm>
            <a:off x="1469922" y="6216079"/>
            <a:ext cx="3312368" cy="575156"/>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71437" tIns="71437" rIns="71437" bIns="71437" numCol="1" spcCol="38100" rtlCol="0" anchor="ctr">
            <a:spAutoFit/>
          </a:bodyPr>
          <a:lstStyle/>
          <a:p>
            <a:pPr marL="0" marR="0" indent="0" algn="ctr" defTabSz="821531" rtl="0" fontAlgn="auto" latinLnBrk="0" hangingPunct="0">
              <a:lnSpc>
                <a:spcPct val="100000"/>
              </a:lnSpc>
              <a:spcBef>
                <a:spcPts val="0"/>
              </a:spcBef>
              <a:spcAft>
                <a:spcPts val="0"/>
              </a:spcAft>
              <a:buClrTx/>
              <a:buSzTx/>
              <a:buFontTx/>
              <a:buNone/>
              <a:tabLst/>
            </a:pPr>
            <a:r>
              <a:rPr lang="ru-RU" sz="2800" b="1" cap="all" dirty="0">
                <a:solidFill>
                  <a:schemeClr val="bg1"/>
                </a:solidFill>
                <a:latin typeface="+mn-lt"/>
                <a:ea typeface="+mn-ea"/>
                <a:cs typeface="+mn-cs"/>
              </a:rPr>
              <a:t>ПРОДУКТ</a:t>
            </a:r>
          </a:p>
        </p:txBody>
      </p:sp>
      <p:sp>
        <p:nvSpPr>
          <p:cNvPr id="21" name="TextBox 20"/>
          <p:cNvSpPr txBox="1"/>
          <p:nvPr/>
        </p:nvSpPr>
        <p:spPr>
          <a:xfrm>
            <a:off x="1469922" y="7319064"/>
            <a:ext cx="3312368" cy="575156"/>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71437" tIns="71437" rIns="71437" bIns="71437" numCol="1" spcCol="38100" rtlCol="0" anchor="ctr">
            <a:spAutoFit/>
          </a:bodyPr>
          <a:lstStyle/>
          <a:p>
            <a:pPr marL="0" marR="0" indent="0" algn="ctr" defTabSz="821531" rtl="0" fontAlgn="auto" latinLnBrk="0" hangingPunct="0">
              <a:lnSpc>
                <a:spcPct val="100000"/>
              </a:lnSpc>
              <a:spcBef>
                <a:spcPts val="0"/>
              </a:spcBef>
              <a:spcAft>
                <a:spcPts val="0"/>
              </a:spcAft>
              <a:buClrTx/>
              <a:buSzTx/>
              <a:buFontTx/>
              <a:buNone/>
              <a:tabLst/>
            </a:pPr>
            <a:r>
              <a:rPr lang="ru-RU" sz="2800" b="1" cap="all" dirty="0">
                <a:solidFill>
                  <a:schemeClr val="bg1"/>
                </a:solidFill>
                <a:latin typeface="+mn-lt"/>
                <a:ea typeface="+mn-ea"/>
                <a:cs typeface="+mn-cs"/>
              </a:rPr>
              <a:t>Команда</a:t>
            </a:r>
          </a:p>
        </p:txBody>
      </p:sp>
      <p:sp>
        <p:nvSpPr>
          <p:cNvPr id="22" name="TextBox 21"/>
          <p:cNvSpPr txBox="1"/>
          <p:nvPr/>
        </p:nvSpPr>
        <p:spPr>
          <a:xfrm>
            <a:off x="1466438" y="8442630"/>
            <a:ext cx="3312368" cy="575156"/>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71437" tIns="71437" rIns="71437" bIns="71437" numCol="1" spcCol="38100" rtlCol="0" anchor="ctr">
            <a:spAutoFit/>
          </a:bodyPr>
          <a:lstStyle/>
          <a:p>
            <a:pPr marL="0" marR="0" indent="0" algn="ctr" defTabSz="821531" rtl="0" fontAlgn="auto" latinLnBrk="0" hangingPunct="0">
              <a:lnSpc>
                <a:spcPct val="100000"/>
              </a:lnSpc>
              <a:spcBef>
                <a:spcPts val="0"/>
              </a:spcBef>
              <a:spcAft>
                <a:spcPts val="0"/>
              </a:spcAft>
              <a:buClrTx/>
              <a:buSzTx/>
              <a:buFontTx/>
              <a:buNone/>
              <a:tabLst/>
            </a:pPr>
            <a:r>
              <a:rPr lang="ru-RU" sz="2800" b="1" cap="all" dirty="0">
                <a:solidFill>
                  <a:schemeClr val="bg1"/>
                </a:solidFill>
                <a:latin typeface="+mn-lt"/>
                <a:ea typeface="+mn-ea"/>
                <a:cs typeface="+mn-cs"/>
              </a:rPr>
              <a:t>РИД</a:t>
            </a:r>
          </a:p>
        </p:txBody>
      </p:sp>
      <p:sp>
        <p:nvSpPr>
          <p:cNvPr id="23" name="TextBox 22"/>
          <p:cNvSpPr txBox="1"/>
          <p:nvPr/>
        </p:nvSpPr>
        <p:spPr>
          <a:xfrm>
            <a:off x="1475874" y="8769256"/>
            <a:ext cx="3312368" cy="575156"/>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71437" tIns="71437" rIns="71437" bIns="71437" numCol="1" spcCol="38100" rtlCol="0" anchor="ctr">
            <a:spAutoFit/>
          </a:bodyPr>
          <a:lstStyle/>
          <a:p>
            <a:pPr marL="0" marR="0" indent="0" algn="ctr" defTabSz="821531" rtl="0" fontAlgn="auto" latinLnBrk="0" hangingPunct="0">
              <a:lnSpc>
                <a:spcPct val="100000"/>
              </a:lnSpc>
              <a:spcBef>
                <a:spcPts val="0"/>
              </a:spcBef>
              <a:spcAft>
                <a:spcPts val="0"/>
              </a:spcAft>
              <a:buClrTx/>
              <a:buSzTx/>
              <a:buFontTx/>
              <a:buNone/>
              <a:tabLst/>
            </a:pPr>
            <a:r>
              <a:rPr lang="ru-RU" sz="2800" b="1" cap="all" dirty="0">
                <a:solidFill>
                  <a:schemeClr val="bg1"/>
                </a:solidFill>
                <a:latin typeface="+mn-lt"/>
                <a:ea typeface="+mn-ea"/>
                <a:cs typeface="+mn-cs"/>
              </a:rPr>
              <a:t>РИД</a:t>
            </a:r>
          </a:p>
        </p:txBody>
      </p:sp>
      <p:graphicFrame>
        <p:nvGraphicFramePr>
          <p:cNvPr id="7" name="Схема 6"/>
          <p:cNvGraphicFramePr/>
          <p:nvPr>
            <p:extLst>
              <p:ext uri="{D42A27DB-BD31-4B8C-83A1-F6EECF244321}">
                <p14:modId xmlns:p14="http://schemas.microsoft.com/office/powerpoint/2010/main" val="87026996"/>
              </p:ext>
            </p:extLst>
          </p:nvPr>
        </p:nvGraphicFramePr>
        <p:xfrm>
          <a:off x="-576358" y="4481736"/>
          <a:ext cx="7871814" cy="4776746"/>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25" name="TextBox 24"/>
          <p:cNvSpPr txBox="1"/>
          <p:nvPr/>
        </p:nvSpPr>
        <p:spPr>
          <a:xfrm>
            <a:off x="7295456" y="3113584"/>
            <a:ext cx="6048672" cy="575156"/>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71437" tIns="71437" rIns="71437" bIns="71437" numCol="1" spcCol="38100" rtlCol="0" anchor="ctr">
            <a:spAutoFit/>
          </a:bodyPr>
          <a:lstStyle/>
          <a:p>
            <a:pPr marL="0" marR="0" indent="0" algn="ctr" defTabSz="821531" rtl="0" fontAlgn="auto" latinLnBrk="0" hangingPunct="0">
              <a:lnSpc>
                <a:spcPct val="100000"/>
              </a:lnSpc>
              <a:spcBef>
                <a:spcPts val="0"/>
              </a:spcBef>
              <a:spcAft>
                <a:spcPts val="0"/>
              </a:spcAft>
              <a:buClrTx/>
              <a:buSzTx/>
              <a:buFontTx/>
              <a:buNone/>
              <a:tabLst/>
            </a:pPr>
            <a:r>
              <a:rPr lang="ru-RU" sz="2800" b="1" cap="all" dirty="0">
                <a:solidFill>
                  <a:srgbClr val="253957"/>
                </a:solidFill>
                <a:latin typeface="+mn-lt"/>
                <a:ea typeface="+mn-ea"/>
                <a:cs typeface="+mn-cs"/>
              </a:rPr>
              <a:t>Проект по коммерциализации</a:t>
            </a:r>
          </a:p>
        </p:txBody>
      </p:sp>
      <p:sp>
        <p:nvSpPr>
          <p:cNvPr id="26" name="TextBox 25"/>
          <p:cNvSpPr txBox="1"/>
          <p:nvPr/>
        </p:nvSpPr>
        <p:spPr>
          <a:xfrm>
            <a:off x="13992200" y="3113584"/>
            <a:ext cx="6048672" cy="575156"/>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71437" tIns="71437" rIns="71437" bIns="71437" numCol="1" spcCol="38100" rtlCol="0" anchor="ctr">
            <a:spAutoFit/>
          </a:bodyPr>
          <a:lstStyle/>
          <a:p>
            <a:pPr marL="0" marR="0" indent="0" algn="ctr" defTabSz="821531" rtl="0" fontAlgn="auto" latinLnBrk="0" hangingPunct="0">
              <a:lnSpc>
                <a:spcPct val="100000"/>
              </a:lnSpc>
              <a:spcBef>
                <a:spcPts val="0"/>
              </a:spcBef>
              <a:spcAft>
                <a:spcPts val="0"/>
              </a:spcAft>
              <a:buClrTx/>
              <a:buSzTx/>
              <a:buFontTx/>
              <a:buNone/>
              <a:tabLst/>
            </a:pPr>
            <a:r>
              <a:rPr lang="ru-RU" sz="2800" b="1" cap="all" dirty="0">
                <a:solidFill>
                  <a:srgbClr val="253957"/>
                </a:solidFill>
                <a:latin typeface="+mn-lt"/>
                <a:ea typeface="+mn-ea"/>
                <a:cs typeface="+mn-cs"/>
              </a:rPr>
              <a:t>Продукты ВШЭ</a:t>
            </a:r>
          </a:p>
        </p:txBody>
      </p:sp>
      <p:sp>
        <p:nvSpPr>
          <p:cNvPr id="10" name="Прямоугольник 9"/>
          <p:cNvSpPr/>
          <p:nvPr/>
        </p:nvSpPr>
        <p:spPr>
          <a:xfrm>
            <a:off x="16278904" y="3970258"/>
            <a:ext cx="1440160" cy="1440000"/>
          </a:xfrm>
          <a:prstGeom prst="rect">
            <a:avLst/>
          </a:prstGeom>
          <a:noFill/>
          <a:ln w="25400" cap="flat">
            <a:solidFill>
              <a:srgbClr val="335C92"/>
            </a:solidFill>
            <a:miter lim="400000"/>
          </a:ln>
          <a:effectLst>
            <a:outerShdw blurRad="50800" dist="25400" dir="5400000" rotWithShape="0">
              <a:srgbClr val="000000">
                <a:alpha val="50000"/>
              </a:srgbClr>
            </a:outerShdw>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71437" tIns="71437" rIns="71437" bIns="71437" numCol="1" spcCol="38100" rtlCol="0" anchor="ctr">
            <a:spAutoFit/>
          </a:bodyPr>
          <a:lstStyle/>
          <a:p>
            <a:pPr marL="0" marR="0" indent="0" algn="ctr" defTabSz="821531" rtl="0" fontAlgn="auto" latinLnBrk="0" hangingPunct="0">
              <a:lnSpc>
                <a:spcPct val="100000"/>
              </a:lnSpc>
              <a:spcBef>
                <a:spcPts val="0"/>
              </a:spcBef>
              <a:spcAft>
                <a:spcPts val="0"/>
              </a:spcAft>
              <a:buClrTx/>
              <a:buSzTx/>
              <a:buFontTx/>
              <a:buNone/>
              <a:tabLst/>
            </a:pPr>
            <a:endParaRPr kumimoji="0" lang="ru-RU" sz="3200" b="0" i="0" u="none" strike="noStrike" cap="none" spc="0" normalizeH="0" baseline="0">
              <a:ln>
                <a:noFill/>
              </a:ln>
              <a:solidFill>
                <a:srgbClr val="FFFFFF"/>
              </a:solidFill>
              <a:effectLst/>
              <a:uFillTx/>
              <a:latin typeface="+mj-lt"/>
              <a:ea typeface="+mj-ea"/>
              <a:cs typeface="+mj-cs"/>
              <a:sym typeface="Helvetica Light"/>
            </a:endParaRPr>
          </a:p>
        </p:txBody>
      </p:sp>
      <p:sp>
        <p:nvSpPr>
          <p:cNvPr id="29" name="Прямоугольник 28"/>
          <p:cNvSpPr/>
          <p:nvPr/>
        </p:nvSpPr>
        <p:spPr>
          <a:xfrm>
            <a:off x="16296616" y="6099033"/>
            <a:ext cx="1440000" cy="1440000"/>
          </a:xfrm>
          <a:prstGeom prst="rect">
            <a:avLst/>
          </a:prstGeom>
          <a:noFill/>
          <a:ln w="25400" cap="flat">
            <a:solidFill>
              <a:srgbClr val="335C92"/>
            </a:solidFill>
            <a:miter lim="400000"/>
          </a:ln>
          <a:effectLst>
            <a:outerShdw blurRad="50800" dist="25400" dir="5400000" rotWithShape="0">
              <a:srgbClr val="000000">
                <a:alpha val="50000"/>
              </a:srgbClr>
            </a:outerShdw>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71437" tIns="71437" rIns="71437" bIns="71437" numCol="1" spcCol="38100" rtlCol="0" anchor="ctr">
            <a:spAutoFit/>
          </a:bodyPr>
          <a:lstStyle/>
          <a:p>
            <a:pPr marL="0" marR="0" indent="0" algn="ctr" defTabSz="821531" rtl="0" fontAlgn="auto" latinLnBrk="0" hangingPunct="0">
              <a:lnSpc>
                <a:spcPct val="100000"/>
              </a:lnSpc>
              <a:spcBef>
                <a:spcPts val="0"/>
              </a:spcBef>
              <a:spcAft>
                <a:spcPts val="0"/>
              </a:spcAft>
              <a:buClrTx/>
              <a:buSzTx/>
              <a:buFontTx/>
              <a:buNone/>
              <a:tabLst/>
            </a:pPr>
            <a:endParaRPr kumimoji="0" lang="ru-RU" sz="3200" b="0" i="0" u="none" strike="noStrike" cap="none" spc="0" normalizeH="0" baseline="0">
              <a:ln>
                <a:noFill/>
              </a:ln>
              <a:solidFill>
                <a:srgbClr val="FFFFFF"/>
              </a:solidFill>
              <a:effectLst/>
              <a:uFillTx/>
              <a:latin typeface="+mj-lt"/>
              <a:ea typeface="+mj-ea"/>
              <a:cs typeface="+mj-cs"/>
              <a:sym typeface="Helvetica Light"/>
            </a:endParaRPr>
          </a:p>
        </p:txBody>
      </p:sp>
      <p:sp>
        <p:nvSpPr>
          <p:cNvPr id="31" name="Прямоугольник 30"/>
          <p:cNvSpPr/>
          <p:nvPr/>
        </p:nvSpPr>
        <p:spPr>
          <a:xfrm>
            <a:off x="16278904" y="3970258"/>
            <a:ext cx="440904" cy="1440000"/>
          </a:xfrm>
          <a:prstGeom prst="rect">
            <a:avLst/>
          </a:prstGeom>
          <a:pattFill prst="wdUpDiag">
            <a:fgClr>
              <a:schemeClr val="accent1"/>
            </a:fgClr>
            <a:bgClr>
              <a:schemeClr val="bg1"/>
            </a:bgClr>
          </a:pattFill>
          <a:ln w="25400" cap="flat">
            <a:solidFill>
              <a:srgbClr val="335C92"/>
            </a:solidFill>
            <a:miter lim="400000"/>
          </a:ln>
          <a:effectLst>
            <a:outerShdw blurRad="50800" dist="25400" dir="5400000" rotWithShape="0">
              <a:srgbClr val="000000">
                <a:alpha val="50000"/>
              </a:srgbClr>
            </a:outerShdw>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71437" tIns="71437" rIns="71437" bIns="71437" numCol="1" spcCol="38100" rtlCol="0" anchor="ctr">
            <a:spAutoFit/>
          </a:bodyPr>
          <a:lstStyle/>
          <a:p>
            <a:pPr marL="0" marR="0" indent="0" algn="ctr" defTabSz="821531" rtl="0" fontAlgn="auto" latinLnBrk="0" hangingPunct="0">
              <a:lnSpc>
                <a:spcPct val="100000"/>
              </a:lnSpc>
              <a:spcBef>
                <a:spcPts val="0"/>
              </a:spcBef>
              <a:spcAft>
                <a:spcPts val="0"/>
              </a:spcAft>
              <a:buClrTx/>
              <a:buSzTx/>
              <a:buFontTx/>
              <a:buNone/>
              <a:tabLst/>
            </a:pPr>
            <a:endParaRPr kumimoji="0" lang="ru-RU" sz="3200" b="0" i="0" u="none" strike="noStrike" cap="none" spc="0" normalizeH="0" baseline="0">
              <a:ln>
                <a:noFill/>
              </a:ln>
              <a:solidFill>
                <a:srgbClr val="FFFFFF"/>
              </a:solidFill>
              <a:effectLst/>
              <a:uFillTx/>
              <a:latin typeface="+mj-lt"/>
              <a:ea typeface="+mj-ea"/>
              <a:cs typeface="+mj-cs"/>
              <a:sym typeface="Helvetica Light"/>
            </a:endParaRPr>
          </a:p>
        </p:txBody>
      </p:sp>
      <p:sp>
        <p:nvSpPr>
          <p:cNvPr id="32" name="Прямоугольник 31"/>
          <p:cNvSpPr/>
          <p:nvPr/>
        </p:nvSpPr>
        <p:spPr>
          <a:xfrm>
            <a:off x="16429234" y="6704112"/>
            <a:ext cx="578606" cy="668342"/>
          </a:xfrm>
          <a:prstGeom prst="rect">
            <a:avLst/>
          </a:prstGeom>
          <a:pattFill prst="wdUpDiag">
            <a:fgClr>
              <a:schemeClr val="accent1"/>
            </a:fgClr>
            <a:bgClr>
              <a:schemeClr val="bg1"/>
            </a:bgClr>
          </a:pattFill>
          <a:ln w="25400" cap="flat">
            <a:solidFill>
              <a:srgbClr val="335C92"/>
            </a:solidFill>
            <a:miter lim="400000"/>
          </a:ln>
          <a:effectLst>
            <a:outerShdw blurRad="50800" dist="25400" dir="5400000" rotWithShape="0">
              <a:srgbClr val="000000">
                <a:alpha val="50000"/>
              </a:srgbClr>
            </a:outerShdw>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71437" tIns="71437" rIns="71437" bIns="71437" numCol="1" spcCol="38100" rtlCol="0" anchor="ctr">
            <a:spAutoFit/>
          </a:bodyPr>
          <a:lstStyle/>
          <a:p>
            <a:pPr marL="0" marR="0" indent="0" algn="ctr" defTabSz="821531" rtl="0" fontAlgn="auto" latinLnBrk="0" hangingPunct="0">
              <a:lnSpc>
                <a:spcPct val="100000"/>
              </a:lnSpc>
              <a:spcBef>
                <a:spcPts val="0"/>
              </a:spcBef>
              <a:spcAft>
                <a:spcPts val="0"/>
              </a:spcAft>
              <a:buClrTx/>
              <a:buSzTx/>
              <a:buFontTx/>
              <a:buNone/>
              <a:tabLst/>
            </a:pPr>
            <a:endParaRPr kumimoji="0" lang="ru-RU" sz="3200" b="0" i="0" u="none" strike="noStrike" cap="none" spc="0" normalizeH="0" baseline="0">
              <a:ln>
                <a:noFill/>
              </a:ln>
              <a:solidFill>
                <a:srgbClr val="FFFFFF"/>
              </a:solidFill>
              <a:effectLst/>
              <a:uFillTx/>
              <a:latin typeface="+mj-lt"/>
              <a:ea typeface="+mj-ea"/>
              <a:cs typeface="+mj-cs"/>
              <a:sym typeface="Helvetica Light"/>
            </a:endParaRPr>
          </a:p>
        </p:txBody>
      </p:sp>
      <p:sp>
        <p:nvSpPr>
          <p:cNvPr id="33" name="Прямоугольник 32"/>
          <p:cNvSpPr/>
          <p:nvPr/>
        </p:nvSpPr>
        <p:spPr>
          <a:xfrm>
            <a:off x="16296616" y="8154304"/>
            <a:ext cx="1440000" cy="1440000"/>
          </a:xfrm>
          <a:prstGeom prst="rect">
            <a:avLst/>
          </a:prstGeom>
          <a:pattFill prst="wdUpDiag">
            <a:fgClr>
              <a:schemeClr val="accent1"/>
            </a:fgClr>
            <a:bgClr>
              <a:schemeClr val="bg1"/>
            </a:bgClr>
          </a:pattFill>
          <a:ln w="25400" cap="flat">
            <a:solidFill>
              <a:srgbClr val="335C92"/>
            </a:solidFill>
            <a:miter lim="400000"/>
          </a:ln>
          <a:effectLst>
            <a:outerShdw blurRad="50800" dist="25400" dir="5400000" rotWithShape="0">
              <a:srgbClr val="000000">
                <a:alpha val="50000"/>
              </a:srgbClr>
            </a:outerShdw>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71437" tIns="71437" rIns="71437" bIns="71437" numCol="1" spcCol="38100" rtlCol="0" anchor="ctr">
            <a:spAutoFit/>
          </a:bodyPr>
          <a:lstStyle/>
          <a:p>
            <a:pPr marL="0" marR="0" indent="0" algn="ctr" defTabSz="821531" rtl="0" fontAlgn="auto" latinLnBrk="0" hangingPunct="0">
              <a:lnSpc>
                <a:spcPct val="100000"/>
              </a:lnSpc>
              <a:spcBef>
                <a:spcPts val="0"/>
              </a:spcBef>
              <a:spcAft>
                <a:spcPts val="0"/>
              </a:spcAft>
              <a:buClrTx/>
              <a:buSzTx/>
              <a:buFontTx/>
              <a:buNone/>
              <a:tabLst/>
            </a:pPr>
            <a:endParaRPr kumimoji="0" lang="ru-RU" sz="3200" b="0" i="0" u="none" strike="noStrike" cap="none" spc="0" normalizeH="0" baseline="0">
              <a:ln>
                <a:noFill/>
              </a:ln>
              <a:solidFill>
                <a:srgbClr val="FFFFFF"/>
              </a:solidFill>
              <a:effectLst/>
              <a:uFillTx/>
              <a:latin typeface="+mj-lt"/>
              <a:ea typeface="+mj-ea"/>
              <a:cs typeface="+mj-cs"/>
              <a:sym typeface="Helvetica Light"/>
            </a:endParaRPr>
          </a:p>
        </p:txBody>
      </p:sp>
      <p:sp>
        <p:nvSpPr>
          <p:cNvPr id="34" name="Прямоугольник 33"/>
          <p:cNvSpPr/>
          <p:nvPr/>
        </p:nvSpPr>
        <p:spPr>
          <a:xfrm>
            <a:off x="14184559" y="5151135"/>
            <a:ext cx="1700381" cy="646331"/>
          </a:xfrm>
          <a:prstGeom prst="rect">
            <a:avLst/>
          </a:prstGeom>
        </p:spPr>
        <p:txBody>
          <a:bodyPr wrap="square">
            <a:spAutoFit/>
          </a:bodyPr>
          <a:lstStyle/>
          <a:p>
            <a:r>
              <a:rPr lang="ru-RU" sz="1800" i="1" dirty="0">
                <a:solidFill>
                  <a:srgbClr val="253957"/>
                </a:solidFill>
                <a:latin typeface="+mn-lt"/>
              </a:rPr>
              <a:t>РИД – основа для продукта</a:t>
            </a:r>
          </a:p>
        </p:txBody>
      </p:sp>
      <p:sp>
        <p:nvSpPr>
          <p:cNvPr id="35" name="Прямоугольник 34"/>
          <p:cNvSpPr/>
          <p:nvPr/>
        </p:nvSpPr>
        <p:spPr>
          <a:xfrm>
            <a:off x="14221289" y="7038283"/>
            <a:ext cx="1700381" cy="923330"/>
          </a:xfrm>
          <a:prstGeom prst="rect">
            <a:avLst/>
          </a:prstGeom>
        </p:spPr>
        <p:txBody>
          <a:bodyPr wrap="square">
            <a:spAutoFit/>
          </a:bodyPr>
          <a:lstStyle/>
          <a:p>
            <a:r>
              <a:rPr lang="ru-RU" sz="1800" i="1" dirty="0">
                <a:solidFill>
                  <a:srgbClr val="253957"/>
                </a:solidFill>
                <a:latin typeface="+mn-lt"/>
              </a:rPr>
              <a:t>РИД – компонент продукта</a:t>
            </a:r>
          </a:p>
        </p:txBody>
      </p:sp>
      <p:sp>
        <p:nvSpPr>
          <p:cNvPr id="36" name="Прямоугольник 35"/>
          <p:cNvSpPr/>
          <p:nvPr/>
        </p:nvSpPr>
        <p:spPr>
          <a:xfrm>
            <a:off x="14221289" y="9344412"/>
            <a:ext cx="1700381" cy="369332"/>
          </a:xfrm>
          <a:prstGeom prst="rect">
            <a:avLst/>
          </a:prstGeom>
        </p:spPr>
        <p:txBody>
          <a:bodyPr wrap="square">
            <a:spAutoFit/>
          </a:bodyPr>
          <a:lstStyle/>
          <a:p>
            <a:r>
              <a:rPr lang="ru-RU" sz="1800" i="1" dirty="0">
                <a:solidFill>
                  <a:srgbClr val="253957"/>
                </a:solidFill>
                <a:latin typeface="+mn-lt"/>
              </a:rPr>
              <a:t>РИД = продукт</a:t>
            </a:r>
          </a:p>
        </p:txBody>
      </p:sp>
      <p:cxnSp>
        <p:nvCxnSpPr>
          <p:cNvPr id="24" name="Прямая соединительная линия 23"/>
          <p:cNvCxnSpPr/>
          <p:nvPr/>
        </p:nvCxnSpPr>
        <p:spPr>
          <a:xfrm flipV="1">
            <a:off x="15775986" y="5175005"/>
            <a:ext cx="520630" cy="323166"/>
          </a:xfrm>
          <a:prstGeom prst="line">
            <a:avLst/>
          </a:prstGeom>
          <a:noFill/>
          <a:ln w="38100" cap="flat">
            <a:solidFill>
              <a:srgbClr val="335C92"/>
            </a:solidFill>
            <a:prstDash val="solid"/>
            <a:miter lim="400000"/>
            <a:headEnd type="oval"/>
            <a:tailEnd type="oval"/>
          </a:ln>
          <a:effectLst/>
          <a:sp3d/>
        </p:spPr>
        <p:style>
          <a:lnRef idx="0">
            <a:scrgbClr r="0" g="0" b="0"/>
          </a:lnRef>
          <a:fillRef idx="0">
            <a:scrgbClr r="0" g="0" b="0"/>
          </a:fillRef>
          <a:effectRef idx="0">
            <a:scrgbClr r="0" g="0" b="0"/>
          </a:effectRef>
          <a:fontRef idx="none"/>
        </p:style>
      </p:cxnSp>
      <p:cxnSp>
        <p:nvCxnSpPr>
          <p:cNvPr id="39" name="Прямая соединительная линия 38"/>
          <p:cNvCxnSpPr/>
          <p:nvPr/>
        </p:nvCxnSpPr>
        <p:spPr>
          <a:xfrm flipV="1">
            <a:off x="15908604" y="7191561"/>
            <a:ext cx="520630" cy="323166"/>
          </a:xfrm>
          <a:prstGeom prst="line">
            <a:avLst/>
          </a:prstGeom>
          <a:noFill/>
          <a:ln w="38100" cap="flat">
            <a:solidFill>
              <a:srgbClr val="335C92"/>
            </a:solidFill>
            <a:prstDash val="solid"/>
            <a:miter lim="400000"/>
            <a:headEnd type="oval"/>
            <a:tailEnd type="oval"/>
          </a:ln>
          <a:effectLst/>
          <a:sp3d/>
        </p:spPr>
        <p:style>
          <a:lnRef idx="0">
            <a:scrgbClr r="0" g="0" b="0"/>
          </a:lnRef>
          <a:fillRef idx="0">
            <a:scrgbClr r="0" g="0" b="0"/>
          </a:fillRef>
          <a:effectRef idx="0">
            <a:scrgbClr r="0" g="0" b="0"/>
          </a:effectRef>
          <a:fontRef idx="none"/>
        </p:style>
      </p:cxnSp>
      <p:cxnSp>
        <p:nvCxnSpPr>
          <p:cNvPr id="40" name="Прямая соединительная линия 39"/>
          <p:cNvCxnSpPr/>
          <p:nvPr/>
        </p:nvCxnSpPr>
        <p:spPr>
          <a:xfrm flipV="1">
            <a:off x="15921670" y="9182829"/>
            <a:ext cx="520630" cy="323166"/>
          </a:xfrm>
          <a:prstGeom prst="line">
            <a:avLst/>
          </a:prstGeom>
          <a:noFill/>
          <a:ln w="38100" cap="flat">
            <a:solidFill>
              <a:srgbClr val="335C92"/>
            </a:solidFill>
            <a:prstDash val="solid"/>
            <a:miter lim="400000"/>
            <a:headEnd type="oval"/>
            <a:tailEnd type="oval"/>
          </a:ln>
          <a:effectLst/>
          <a:sp3d/>
        </p:spPr>
        <p:style>
          <a:lnRef idx="0">
            <a:scrgbClr r="0" g="0" b="0"/>
          </a:lnRef>
          <a:fillRef idx="0">
            <a:scrgbClr r="0" g="0" b="0"/>
          </a:fillRef>
          <a:effectRef idx="0">
            <a:scrgbClr r="0" g="0" b="0"/>
          </a:effectRef>
          <a:fontRef idx="none"/>
        </p:style>
      </p:cxnSp>
      <p:sp>
        <p:nvSpPr>
          <p:cNvPr id="27" name="Скругленный прямоугольник 26"/>
          <p:cNvSpPr/>
          <p:nvPr/>
        </p:nvSpPr>
        <p:spPr>
          <a:xfrm>
            <a:off x="7691500" y="4538631"/>
            <a:ext cx="5256584" cy="1965026"/>
          </a:xfrm>
          <a:prstGeom prst="roundRect">
            <a:avLst/>
          </a:prstGeom>
          <a:blipFill rotWithShape="1">
            <a:blip r:embed="rId9"/>
            <a:srcRect/>
            <a:tile tx="0" ty="0" sx="100000" sy="100000" flip="none" algn="tl"/>
          </a:blipFill>
          <a:ln w="12700" cap="flat">
            <a:noFill/>
            <a:miter lim="400000"/>
          </a:ln>
          <a:effectLst>
            <a:outerShdw blurRad="50800" dist="25400" dir="5400000" rotWithShape="0">
              <a:srgbClr val="000000">
                <a:alpha val="50000"/>
              </a:srgbClr>
            </a:outerShdw>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71437" tIns="71437" rIns="71437" bIns="71437" numCol="1" spcCol="38100" rtlCol="0" anchor="ctr">
            <a:noAutofit/>
          </a:bodyPr>
          <a:lstStyle/>
          <a:p>
            <a:pPr marL="717550" marR="0" algn="ctr" defTabSz="821531" rtl="0" fontAlgn="auto" latinLnBrk="0" hangingPunct="0">
              <a:lnSpc>
                <a:spcPct val="100000"/>
              </a:lnSpc>
              <a:spcBef>
                <a:spcPts val="0"/>
              </a:spcBef>
              <a:spcAft>
                <a:spcPts val="0"/>
              </a:spcAft>
              <a:buClrTx/>
              <a:buSzTx/>
              <a:buFontTx/>
              <a:buNone/>
              <a:tabLst/>
            </a:pPr>
            <a:r>
              <a:rPr kumimoji="0" lang="ru-RU" sz="3200" b="0" i="0" u="none" strike="noStrike" cap="none" spc="0" normalizeH="0" baseline="0" dirty="0">
                <a:ln>
                  <a:noFill/>
                </a:ln>
                <a:solidFill>
                  <a:srgbClr val="FFFFFF"/>
                </a:solidFill>
                <a:effectLst/>
                <a:uFillTx/>
                <a:latin typeface="+mn-lt"/>
                <a:sym typeface="Helvetica Light"/>
              </a:rPr>
              <a:t>Создание </a:t>
            </a:r>
            <a:r>
              <a:rPr kumimoji="0" lang="ru-RU" sz="3200" b="1" i="0" u="none" strike="noStrike" cap="none" spc="0" normalizeH="0" baseline="0" dirty="0">
                <a:ln>
                  <a:noFill/>
                </a:ln>
                <a:solidFill>
                  <a:srgbClr val="FF0000"/>
                </a:solidFill>
                <a:effectLst/>
                <a:uFillTx/>
                <a:latin typeface="+mn-lt"/>
                <a:sym typeface="Helvetica Light"/>
              </a:rPr>
              <a:t>новых</a:t>
            </a:r>
            <a:r>
              <a:rPr kumimoji="0" lang="ru-RU" sz="3200" b="0" i="0" u="none" strike="noStrike" cap="none" spc="0" normalizeH="0" baseline="0" dirty="0">
                <a:ln>
                  <a:noFill/>
                </a:ln>
                <a:solidFill>
                  <a:srgbClr val="FFFFFF"/>
                </a:solidFill>
                <a:effectLst/>
                <a:uFillTx/>
                <a:latin typeface="+mn-lt"/>
                <a:sym typeface="Helvetica Light"/>
              </a:rPr>
              <a:t> продуктов</a:t>
            </a:r>
          </a:p>
          <a:p>
            <a:pPr marL="717550" marR="0" algn="ctr" defTabSz="821531" rtl="0" fontAlgn="auto" latinLnBrk="0" hangingPunct="0">
              <a:lnSpc>
                <a:spcPct val="100000"/>
              </a:lnSpc>
              <a:spcBef>
                <a:spcPts val="0"/>
              </a:spcBef>
              <a:spcAft>
                <a:spcPts val="0"/>
              </a:spcAft>
              <a:buClrTx/>
              <a:buSzTx/>
              <a:buFontTx/>
              <a:buNone/>
              <a:tabLst/>
            </a:pPr>
            <a:r>
              <a:rPr lang="ru-RU" sz="3200" dirty="0">
                <a:solidFill>
                  <a:srgbClr val="FFFFFF"/>
                </a:solidFill>
                <a:latin typeface="+mn-lt"/>
              </a:rPr>
              <a:t>(горизонт – 2-4 года)</a:t>
            </a:r>
            <a:endParaRPr kumimoji="0" lang="ru-RU" sz="3200" b="0" i="0" u="none" strike="noStrike" cap="none" spc="0" normalizeH="0" baseline="0" dirty="0">
              <a:ln>
                <a:noFill/>
              </a:ln>
              <a:solidFill>
                <a:srgbClr val="FFFFFF"/>
              </a:solidFill>
              <a:effectLst/>
              <a:uFillTx/>
              <a:latin typeface="+mn-lt"/>
              <a:sym typeface="Helvetica Light"/>
            </a:endParaRPr>
          </a:p>
        </p:txBody>
      </p:sp>
      <p:sp>
        <p:nvSpPr>
          <p:cNvPr id="43" name="Скругленный прямоугольник 42"/>
          <p:cNvSpPr/>
          <p:nvPr/>
        </p:nvSpPr>
        <p:spPr>
          <a:xfrm>
            <a:off x="7667473" y="6896028"/>
            <a:ext cx="5256584" cy="2698275"/>
          </a:xfrm>
          <a:prstGeom prst="roundRect">
            <a:avLst/>
          </a:prstGeom>
          <a:blipFill rotWithShape="1">
            <a:blip r:embed="rId9"/>
            <a:srcRect/>
            <a:tile tx="0" ty="0" sx="100000" sy="100000" flip="none" algn="tl"/>
          </a:blipFill>
          <a:ln w="12700" cap="flat">
            <a:noFill/>
            <a:miter lim="400000"/>
          </a:ln>
          <a:effectLst>
            <a:outerShdw blurRad="50800" dist="25400" dir="5400000" rotWithShape="0">
              <a:srgbClr val="000000">
                <a:alpha val="50000"/>
              </a:srgbClr>
            </a:outerShdw>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71437" tIns="71437" rIns="71437" bIns="71437" numCol="1" spcCol="38100" rtlCol="0" anchor="ctr">
            <a:noAutofit/>
          </a:bodyPr>
          <a:lstStyle/>
          <a:p>
            <a:pPr marL="538163" marR="0" algn="ctr" defTabSz="821531" rtl="0" fontAlgn="auto" latinLnBrk="0" hangingPunct="0">
              <a:lnSpc>
                <a:spcPct val="100000"/>
              </a:lnSpc>
              <a:spcBef>
                <a:spcPts val="0"/>
              </a:spcBef>
              <a:spcAft>
                <a:spcPts val="0"/>
              </a:spcAft>
              <a:buClrTx/>
              <a:buSzTx/>
              <a:buFontTx/>
              <a:buNone/>
              <a:tabLst/>
            </a:pPr>
            <a:r>
              <a:rPr kumimoji="0" lang="ru-RU" sz="3200" b="0" i="0" u="none" strike="noStrike" cap="none" spc="0" normalizeH="0" baseline="0" dirty="0">
                <a:ln>
                  <a:noFill/>
                </a:ln>
                <a:solidFill>
                  <a:srgbClr val="FFFFFF"/>
                </a:solidFill>
                <a:effectLst/>
                <a:uFillTx/>
                <a:latin typeface="+mn-lt"/>
                <a:sym typeface="Helvetica Light"/>
              </a:rPr>
              <a:t>Изменение бизнес-модели продажи</a:t>
            </a:r>
            <a:r>
              <a:rPr kumimoji="0" lang="ru-RU" sz="3200" b="0" i="0" u="none" strike="noStrike" cap="none" spc="0" normalizeH="0" dirty="0">
                <a:ln>
                  <a:noFill/>
                </a:ln>
                <a:solidFill>
                  <a:srgbClr val="FFFFFF"/>
                </a:solidFill>
                <a:effectLst/>
                <a:uFillTx/>
                <a:latin typeface="+mn-lt"/>
                <a:sym typeface="Helvetica Light"/>
              </a:rPr>
              <a:t> </a:t>
            </a:r>
            <a:r>
              <a:rPr kumimoji="0" lang="ru-RU" sz="3200" b="1" i="0" u="none" strike="noStrike" cap="none" spc="0" normalizeH="0" dirty="0">
                <a:ln>
                  <a:noFill/>
                </a:ln>
                <a:solidFill>
                  <a:srgbClr val="FF0000"/>
                </a:solidFill>
                <a:effectLst/>
                <a:uFillTx/>
                <a:latin typeface="+mn-lt"/>
                <a:sym typeface="Helvetica Light"/>
              </a:rPr>
              <a:t>существующего</a:t>
            </a:r>
            <a:r>
              <a:rPr kumimoji="0" lang="ru-RU" sz="3200" b="0" i="0" u="none" strike="noStrike" cap="none" spc="0" normalizeH="0" dirty="0">
                <a:ln>
                  <a:noFill/>
                </a:ln>
                <a:solidFill>
                  <a:srgbClr val="FFFFFF"/>
                </a:solidFill>
                <a:effectLst/>
                <a:uFillTx/>
                <a:latin typeface="+mn-lt"/>
                <a:sym typeface="Helvetica Light"/>
              </a:rPr>
              <a:t> продукта</a:t>
            </a:r>
          </a:p>
          <a:p>
            <a:pPr marL="538163" marR="0" algn="ctr" defTabSz="821531" rtl="0" fontAlgn="auto" latinLnBrk="0" hangingPunct="0">
              <a:lnSpc>
                <a:spcPct val="100000"/>
              </a:lnSpc>
              <a:spcBef>
                <a:spcPts val="0"/>
              </a:spcBef>
              <a:spcAft>
                <a:spcPts val="0"/>
              </a:spcAft>
              <a:buClrTx/>
              <a:buSzTx/>
              <a:buFontTx/>
              <a:buNone/>
              <a:tabLst/>
            </a:pPr>
            <a:r>
              <a:rPr lang="ru-RU" sz="3200" baseline="0" dirty="0">
                <a:solidFill>
                  <a:srgbClr val="FFFFFF"/>
                </a:solidFill>
                <a:latin typeface="+mn-lt"/>
              </a:rPr>
              <a:t>(горизонт – 1-2 года)</a:t>
            </a:r>
            <a:endParaRPr kumimoji="0" lang="ru-RU" sz="3200" b="0" i="0" u="none" strike="noStrike" cap="none" spc="0" normalizeH="0" baseline="0" dirty="0">
              <a:ln>
                <a:noFill/>
              </a:ln>
              <a:solidFill>
                <a:srgbClr val="FFFFFF"/>
              </a:solidFill>
              <a:effectLst/>
              <a:uFillTx/>
              <a:latin typeface="+mn-lt"/>
              <a:sym typeface="Helvetica Light"/>
            </a:endParaRPr>
          </a:p>
        </p:txBody>
      </p:sp>
      <p:sp>
        <p:nvSpPr>
          <p:cNvPr id="28" name="Стрелка вправо 27"/>
          <p:cNvSpPr/>
          <p:nvPr/>
        </p:nvSpPr>
        <p:spPr>
          <a:xfrm>
            <a:off x="6215336" y="5410258"/>
            <a:ext cx="648072" cy="2630058"/>
          </a:xfrm>
          <a:prstGeom prst="rightArrow">
            <a:avLst>
              <a:gd name="adj1" fmla="val 39093"/>
              <a:gd name="adj2" fmla="val 50000"/>
            </a:avLst>
          </a:prstGeom>
          <a:solidFill>
            <a:srgbClr val="A1B7D7"/>
          </a:solidFill>
          <a:ln w="12700" cap="flat">
            <a:noFill/>
            <a:miter lim="400000"/>
          </a:ln>
          <a:effectLst>
            <a:outerShdw blurRad="50800" dist="25400" dir="5400000" rotWithShape="0">
              <a:srgbClr val="000000">
                <a:alpha val="50000"/>
              </a:srgbClr>
            </a:outerShdw>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71437" tIns="71437" rIns="71437" bIns="71437" numCol="1" spcCol="38100" rtlCol="0" anchor="ctr">
            <a:noAutofit/>
          </a:bodyPr>
          <a:lstStyle/>
          <a:p>
            <a:pPr marL="0" marR="0" indent="0" algn="ctr" defTabSz="821531" rtl="0" fontAlgn="auto" latinLnBrk="0" hangingPunct="0">
              <a:lnSpc>
                <a:spcPct val="100000"/>
              </a:lnSpc>
              <a:spcBef>
                <a:spcPts val="0"/>
              </a:spcBef>
              <a:spcAft>
                <a:spcPts val="0"/>
              </a:spcAft>
              <a:buClrTx/>
              <a:buSzTx/>
              <a:buFontTx/>
              <a:buNone/>
              <a:tabLst/>
            </a:pPr>
            <a:endParaRPr kumimoji="0" lang="ru-RU" sz="3200" b="0" i="0" u="none" strike="noStrike" cap="none" spc="0" normalizeH="0" baseline="0">
              <a:ln>
                <a:noFill/>
              </a:ln>
              <a:solidFill>
                <a:srgbClr val="FFFFFF"/>
              </a:solidFill>
              <a:effectLst/>
              <a:uFillTx/>
              <a:latin typeface="+mj-lt"/>
              <a:ea typeface="+mj-ea"/>
              <a:cs typeface="+mj-cs"/>
              <a:sym typeface="Helvetica Light"/>
            </a:endParaRPr>
          </a:p>
        </p:txBody>
      </p:sp>
      <p:sp>
        <p:nvSpPr>
          <p:cNvPr id="46" name="Стрелка вправо 45"/>
          <p:cNvSpPr/>
          <p:nvPr/>
        </p:nvSpPr>
        <p:spPr>
          <a:xfrm>
            <a:off x="13344128" y="5454336"/>
            <a:ext cx="648072" cy="2630058"/>
          </a:xfrm>
          <a:prstGeom prst="rightArrow">
            <a:avLst>
              <a:gd name="adj1" fmla="val 39093"/>
              <a:gd name="adj2" fmla="val 50000"/>
            </a:avLst>
          </a:prstGeom>
          <a:solidFill>
            <a:srgbClr val="A1B7D7"/>
          </a:solidFill>
          <a:ln w="12700" cap="flat">
            <a:noFill/>
            <a:miter lim="400000"/>
          </a:ln>
          <a:effectLst>
            <a:outerShdw blurRad="50800" dist="25400" dir="5400000" rotWithShape="0">
              <a:srgbClr val="000000">
                <a:alpha val="50000"/>
              </a:srgbClr>
            </a:outerShdw>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71437" tIns="71437" rIns="71437" bIns="71437" numCol="1" spcCol="38100" rtlCol="0" anchor="ctr">
            <a:noAutofit/>
          </a:bodyPr>
          <a:lstStyle/>
          <a:p>
            <a:pPr marL="0" marR="0" indent="0" algn="ctr" defTabSz="821531" rtl="0" fontAlgn="auto" latinLnBrk="0" hangingPunct="0">
              <a:lnSpc>
                <a:spcPct val="100000"/>
              </a:lnSpc>
              <a:spcBef>
                <a:spcPts val="0"/>
              </a:spcBef>
              <a:spcAft>
                <a:spcPts val="0"/>
              </a:spcAft>
              <a:buClrTx/>
              <a:buSzTx/>
              <a:buFontTx/>
              <a:buNone/>
              <a:tabLst/>
            </a:pPr>
            <a:endParaRPr kumimoji="0" lang="ru-RU" sz="3200" b="0" i="0" u="none" strike="noStrike" cap="none" spc="0" normalizeH="0" baseline="0">
              <a:ln>
                <a:noFill/>
              </a:ln>
              <a:solidFill>
                <a:srgbClr val="FFFFFF"/>
              </a:solidFill>
              <a:effectLst/>
              <a:uFillTx/>
              <a:latin typeface="+mj-lt"/>
              <a:ea typeface="+mj-ea"/>
              <a:cs typeface="+mj-cs"/>
              <a:sym typeface="Helvetica Light"/>
            </a:endParaRPr>
          </a:p>
        </p:txBody>
      </p:sp>
      <p:sp>
        <p:nvSpPr>
          <p:cNvPr id="47" name="TextBox 46"/>
          <p:cNvSpPr txBox="1"/>
          <p:nvPr/>
        </p:nvSpPr>
        <p:spPr>
          <a:xfrm>
            <a:off x="19608824" y="5369680"/>
            <a:ext cx="4032448" cy="575156"/>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71437" tIns="71437" rIns="71437" bIns="71437" numCol="1" spcCol="38100" rtlCol="0" anchor="ctr">
            <a:spAutoFit/>
          </a:bodyPr>
          <a:lstStyle/>
          <a:p>
            <a:pPr marL="0" marR="0" indent="0" algn="ctr" defTabSz="821531" rtl="0" fontAlgn="auto" latinLnBrk="0" hangingPunct="0">
              <a:lnSpc>
                <a:spcPct val="100000"/>
              </a:lnSpc>
              <a:spcBef>
                <a:spcPts val="0"/>
              </a:spcBef>
              <a:spcAft>
                <a:spcPts val="0"/>
              </a:spcAft>
              <a:buClrTx/>
              <a:buSzTx/>
              <a:buFontTx/>
              <a:buNone/>
              <a:tabLst/>
            </a:pPr>
            <a:r>
              <a:rPr lang="ru-RU" sz="2800" b="1" cap="all" dirty="0">
                <a:solidFill>
                  <a:srgbClr val="253957"/>
                </a:solidFill>
                <a:latin typeface="+mn-lt"/>
                <a:ea typeface="+mn-ea"/>
                <a:cs typeface="+mn-cs"/>
              </a:rPr>
              <a:t>Продажи</a:t>
            </a:r>
          </a:p>
        </p:txBody>
      </p:sp>
      <p:sp>
        <p:nvSpPr>
          <p:cNvPr id="48" name="TextBox 47"/>
          <p:cNvSpPr txBox="1"/>
          <p:nvPr/>
        </p:nvSpPr>
        <p:spPr>
          <a:xfrm>
            <a:off x="19608824" y="7189231"/>
            <a:ext cx="4032448" cy="575156"/>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71437" tIns="71437" rIns="71437" bIns="71437" numCol="1" spcCol="38100" rtlCol="0" anchor="ctr">
            <a:spAutoFit/>
          </a:bodyPr>
          <a:lstStyle/>
          <a:p>
            <a:pPr marL="0" marR="0" indent="0" algn="ctr" defTabSz="821531" rtl="0" fontAlgn="auto" latinLnBrk="0" hangingPunct="0">
              <a:lnSpc>
                <a:spcPct val="100000"/>
              </a:lnSpc>
              <a:spcBef>
                <a:spcPts val="0"/>
              </a:spcBef>
              <a:spcAft>
                <a:spcPts val="0"/>
              </a:spcAft>
              <a:buClrTx/>
              <a:buSzTx/>
              <a:buFontTx/>
              <a:buNone/>
              <a:tabLst/>
            </a:pPr>
            <a:r>
              <a:rPr lang="ru-RU" sz="2800" b="1" cap="all" dirty="0">
                <a:solidFill>
                  <a:srgbClr val="C00000"/>
                </a:solidFill>
                <a:latin typeface="+mn-lt"/>
                <a:ea typeface="+mn-ea"/>
                <a:cs typeface="+mn-cs"/>
              </a:rPr>
              <a:t>Доходы, </a:t>
            </a:r>
            <a:r>
              <a:rPr lang="ru-RU" sz="2800" b="1" cap="all" dirty="0">
                <a:solidFill>
                  <a:srgbClr val="C00000"/>
                </a:solidFill>
                <a:latin typeface="Calibri Light"/>
                <a:ea typeface="+mn-ea"/>
                <a:cs typeface="+mn-cs"/>
              </a:rPr>
              <a:t>₽</a:t>
            </a:r>
            <a:endParaRPr lang="ru-RU" sz="2800" b="1" cap="all" dirty="0">
              <a:solidFill>
                <a:srgbClr val="C00000"/>
              </a:solidFill>
              <a:latin typeface="+mn-lt"/>
              <a:ea typeface="+mn-ea"/>
              <a:cs typeface="+mn-cs"/>
            </a:endParaRPr>
          </a:p>
        </p:txBody>
      </p:sp>
      <p:cxnSp>
        <p:nvCxnSpPr>
          <p:cNvPr id="38" name="Прямая со стрелкой 37"/>
          <p:cNvCxnSpPr/>
          <p:nvPr/>
        </p:nvCxnSpPr>
        <p:spPr>
          <a:xfrm>
            <a:off x="18528704" y="5657258"/>
            <a:ext cx="1728192" cy="0"/>
          </a:xfrm>
          <a:prstGeom prst="straightConnector1">
            <a:avLst/>
          </a:prstGeom>
          <a:noFill/>
          <a:ln w="38100" cap="flat">
            <a:solidFill>
              <a:srgbClr val="253957"/>
            </a:solidFill>
            <a:prstDash val="solid"/>
            <a:miter lim="400000"/>
            <a:tailEnd type="arrow"/>
          </a:ln>
          <a:effectLst/>
          <a:sp3d/>
        </p:spPr>
        <p:style>
          <a:lnRef idx="0">
            <a:scrgbClr r="0" g="0" b="0"/>
          </a:lnRef>
          <a:fillRef idx="0">
            <a:scrgbClr r="0" g="0" b="0"/>
          </a:fillRef>
          <a:effectRef idx="0">
            <a:scrgbClr r="0" g="0" b="0"/>
          </a:effectRef>
          <a:fontRef idx="none"/>
        </p:style>
      </p:cxnSp>
      <p:cxnSp>
        <p:nvCxnSpPr>
          <p:cNvPr id="51" name="Прямая со стрелкой 50"/>
          <p:cNvCxnSpPr/>
          <p:nvPr/>
        </p:nvCxnSpPr>
        <p:spPr>
          <a:xfrm>
            <a:off x="18528704" y="7476809"/>
            <a:ext cx="1728192" cy="0"/>
          </a:xfrm>
          <a:prstGeom prst="straightConnector1">
            <a:avLst/>
          </a:prstGeom>
          <a:noFill/>
          <a:ln w="38100" cap="flat">
            <a:solidFill>
              <a:srgbClr val="C00000"/>
            </a:solidFill>
            <a:prstDash val="solid"/>
            <a:miter lim="400000"/>
            <a:headEnd type="arrow"/>
            <a:tailEnd type="none"/>
          </a:ln>
          <a:effectLst/>
          <a:sp3d/>
        </p:spPr>
        <p:style>
          <a:lnRef idx="0">
            <a:scrgbClr r="0" g="0" b="0"/>
          </a:lnRef>
          <a:fillRef idx="0">
            <a:scrgbClr r="0" g="0" b="0"/>
          </a:fillRef>
          <a:effectRef idx="0">
            <a:scrgbClr r="0" g="0" b="0"/>
          </a:effectRef>
          <a:fontRef idx="none"/>
        </p:style>
      </p:cxnSp>
      <p:cxnSp>
        <p:nvCxnSpPr>
          <p:cNvPr id="52" name="Прямая со стрелкой 51"/>
          <p:cNvCxnSpPr/>
          <p:nvPr/>
        </p:nvCxnSpPr>
        <p:spPr>
          <a:xfrm>
            <a:off x="16718536" y="10170822"/>
            <a:ext cx="3106311" cy="0"/>
          </a:xfrm>
          <a:prstGeom prst="straightConnector1">
            <a:avLst/>
          </a:prstGeom>
          <a:noFill/>
          <a:ln w="38100" cap="flat">
            <a:solidFill>
              <a:srgbClr val="335C92"/>
            </a:solidFill>
            <a:prstDash val="dash"/>
            <a:miter lim="400000"/>
            <a:headEnd type="none"/>
            <a:tailEnd type="arrow"/>
          </a:ln>
          <a:effectLst/>
          <a:sp3d/>
        </p:spPr>
        <p:style>
          <a:lnRef idx="0">
            <a:scrgbClr r="0" g="0" b="0"/>
          </a:lnRef>
          <a:fillRef idx="0">
            <a:scrgbClr r="0" g="0" b="0"/>
          </a:fillRef>
          <a:effectRef idx="0">
            <a:scrgbClr r="0" g="0" b="0"/>
          </a:effectRef>
          <a:fontRef idx="none"/>
        </p:style>
      </p:cxnSp>
      <p:sp>
        <p:nvSpPr>
          <p:cNvPr id="60" name="TextBox 59"/>
          <p:cNvSpPr txBox="1"/>
          <p:nvPr/>
        </p:nvSpPr>
        <p:spPr>
          <a:xfrm>
            <a:off x="19680832" y="9381509"/>
            <a:ext cx="4032448" cy="1436931"/>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71437" tIns="71437" rIns="71437" bIns="71437" numCol="1" spcCol="38100" rtlCol="0" anchor="ctr">
            <a:spAutoFit/>
          </a:bodyPr>
          <a:lstStyle/>
          <a:p>
            <a:pPr marL="0" marR="0" indent="0" algn="ctr" defTabSz="821531" rtl="0" fontAlgn="auto" latinLnBrk="0" hangingPunct="0">
              <a:lnSpc>
                <a:spcPct val="100000"/>
              </a:lnSpc>
              <a:spcBef>
                <a:spcPts val="0"/>
              </a:spcBef>
              <a:spcAft>
                <a:spcPts val="0"/>
              </a:spcAft>
              <a:buClrTx/>
              <a:buSzTx/>
              <a:buFontTx/>
              <a:buNone/>
              <a:tabLst/>
            </a:pPr>
            <a:r>
              <a:rPr lang="ru-RU" sz="2800" b="1" cap="all" dirty="0">
                <a:solidFill>
                  <a:srgbClr val="C00000"/>
                </a:solidFill>
                <a:latin typeface="+mn-lt"/>
                <a:ea typeface="+mn-ea"/>
                <a:cs typeface="+mn-cs"/>
              </a:rPr>
              <a:t>Доходы от распоряжения правами на РИД, </a:t>
            </a:r>
            <a:r>
              <a:rPr lang="ru-RU" sz="2800" b="1" cap="all" dirty="0">
                <a:solidFill>
                  <a:srgbClr val="C00000"/>
                </a:solidFill>
                <a:latin typeface="Calibri Light"/>
                <a:ea typeface="+mn-ea"/>
                <a:cs typeface="+mn-cs"/>
              </a:rPr>
              <a:t>₽</a:t>
            </a:r>
            <a:endParaRPr lang="ru-RU" sz="2800" b="1" cap="all" dirty="0">
              <a:solidFill>
                <a:srgbClr val="C00000"/>
              </a:solidFill>
              <a:latin typeface="+mn-lt"/>
              <a:ea typeface="+mn-ea"/>
              <a:cs typeface="+mn-cs"/>
            </a:endParaRPr>
          </a:p>
        </p:txBody>
      </p:sp>
      <p:sp>
        <p:nvSpPr>
          <p:cNvPr id="62" name="Прямоугольник 61"/>
          <p:cNvSpPr/>
          <p:nvPr/>
        </p:nvSpPr>
        <p:spPr>
          <a:xfrm>
            <a:off x="7511480" y="4751702"/>
            <a:ext cx="1296144" cy="923330"/>
          </a:xfrm>
          <a:prstGeom prst="rect">
            <a:avLst/>
          </a:prstGeom>
        </p:spPr>
        <p:txBody>
          <a:bodyPr wrap="square">
            <a:spAutoFit/>
          </a:bodyPr>
          <a:lstStyle/>
          <a:p>
            <a:r>
              <a:rPr lang="ru-RU" sz="5400" dirty="0">
                <a:solidFill>
                  <a:schemeClr val="bg1"/>
                </a:solidFill>
                <a:latin typeface="+mn-lt"/>
                <a:sym typeface="Wingdings"/>
              </a:rPr>
              <a:t></a:t>
            </a:r>
            <a:endParaRPr lang="ru-RU" sz="5400" dirty="0">
              <a:solidFill>
                <a:schemeClr val="bg1"/>
              </a:solidFill>
              <a:latin typeface="+mn-lt"/>
            </a:endParaRPr>
          </a:p>
        </p:txBody>
      </p:sp>
      <p:sp>
        <p:nvSpPr>
          <p:cNvPr id="64" name="Прямоугольник 63"/>
          <p:cNvSpPr/>
          <p:nvPr/>
        </p:nvSpPr>
        <p:spPr>
          <a:xfrm>
            <a:off x="7511480" y="7734870"/>
            <a:ext cx="1296144" cy="923330"/>
          </a:xfrm>
          <a:prstGeom prst="rect">
            <a:avLst/>
          </a:prstGeom>
        </p:spPr>
        <p:txBody>
          <a:bodyPr wrap="square">
            <a:spAutoFit/>
          </a:bodyPr>
          <a:lstStyle/>
          <a:p>
            <a:pPr>
              <a:tabLst>
                <a:tab pos="717550" algn="l"/>
              </a:tabLst>
            </a:pPr>
            <a:r>
              <a:rPr lang="ru-RU" sz="5400" dirty="0">
                <a:solidFill>
                  <a:schemeClr val="bg1"/>
                </a:solidFill>
                <a:latin typeface="+mn-lt"/>
                <a:sym typeface="Wingdings"/>
              </a:rPr>
              <a:t></a:t>
            </a:r>
            <a:endParaRPr lang="ru-RU" sz="5400" dirty="0">
              <a:solidFill>
                <a:schemeClr val="bg1"/>
              </a:solidFill>
              <a:latin typeface="+mn-lt"/>
            </a:endParaRPr>
          </a:p>
        </p:txBody>
      </p:sp>
    </p:spTree>
    <p:extLst>
      <p:ext uri="{BB962C8B-B14F-4D97-AF65-F5344CB8AC3E}">
        <p14:creationId xmlns:p14="http://schemas.microsoft.com/office/powerpoint/2010/main" val="3748647560"/>
      </p:ext>
    </p:extLst>
  </p:cSld>
  <p:clrMapOvr>
    <a:masterClrMapping/>
  </p:clrMapOvr>
  <p:transition spd="med"/>
</p:sld>
</file>

<file path=ppt/theme/_rels/theme1.xml.rels><?xml version="1.0" encoding="UTF-8" standalone="yes"?>
<Relationships xmlns="http://schemas.openxmlformats.org/package/2006/relationships"><Relationship Id="rId1" Type="http://schemas.openxmlformats.org/officeDocument/2006/relationships/image" Target="../media/image1.png"/></Relationships>
</file>

<file path=ppt/theme/_rels/theme2.xml.rels><?xml version="1.0" encoding="UTF-8" standalone="yes"?>
<Relationships xmlns="http://schemas.openxmlformats.org/package/2006/relationships"><Relationship Id="rId1" Type="http://schemas.openxmlformats.org/officeDocument/2006/relationships/image" Target="../media/image1.png"/></Relationships>
</file>

<file path=ppt/theme/theme1.xml><?xml version="1.0" encoding="utf-8"?>
<a:theme xmlns:a="http://schemas.openxmlformats.org/drawingml/2006/main"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Helvetica Light"/>
        <a:ea typeface="Helvetica Light"/>
        <a:cs typeface="Helvetica Light"/>
      </a:majorFont>
      <a:minorFont>
        <a:latin typeface="Arial Narrow"/>
        <a:ea typeface="Arial Narrow"/>
        <a:cs typeface="Arial Narrow"/>
      </a:minorFont>
    </a:fontScheme>
    <a:fmtScheme name="White">
      <a:fillStyleLst>
        <a:solidFill>
          <a:srgbClr val="FFFFFF"/>
        </a:solidFill>
        <a:solidFill>
          <a:srgbClr val="FFFFFF"/>
        </a:solidFill>
        <a:solidFill>
          <a:srgbClr val="FFFFFF"/>
        </a:solidFill>
      </a:fillStyleLst>
      <a:lnStyleLst>
        <a:ln>
          <a:solidFill>
            <a:srgbClr val="000000"/>
          </a:solidFill>
        </a:ln>
        <a:ln>
          <a:solidFill>
            <a:srgbClr val="000000"/>
          </a:solidFill>
        </a:ln>
        <a:ln>
          <a:solidFill>
            <a:srgbClr val="000000"/>
          </a:solidFill>
        </a:ln>
      </a:lnStyleLst>
      <a:effectStyleLst>
        <a:effectStyle>
          <a:effectLst>
            <a:outerShdw blurRad="50800" dist="25400" dir="5400000" rotWithShape="0">
              <a:srgbClr val="000000">
                <a:alpha val="50000"/>
              </a:srgbClr>
            </a:outerShdw>
          </a:effectLst>
        </a:effectStyle>
        <a:effectStyle>
          <a:effectLst>
            <a:outerShdw blurRad="63500" dist="12700" rotWithShape="0">
              <a:srgbClr val="000000">
                <a:alpha val="50000"/>
              </a:srgbClr>
            </a:outerShdw>
          </a:effectLst>
        </a:effectStyle>
        <a:effectStyle>
          <a:effectLst>
            <a:outerShdw blurRad="50800" dist="25400" dir="5400000" rotWithShape="0">
              <a:srgbClr val="000000">
                <a:alpha val="50000"/>
              </a:srgbClr>
            </a:outerShdw>
          </a:effectLst>
        </a:effectStyle>
      </a:effectStyleLst>
      <a:bgFillStyleLst>
        <a:solidFill>
          <a:srgbClr val="FFFFFF"/>
        </a:solidFill>
        <a:solidFill>
          <a:srgbClr val="FFFFFF"/>
        </a:solidFill>
        <a:solidFill>
          <a:srgbClr val="FFFFFF"/>
        </a:solidFill>
      </a:bgFillStyleLst>
    </a:fmtScheme>
  </a:themeElements>
  <a:objectDefaults>
    <a:spDef>
      <a:spPr>
        <a:blipFill rotWithShape="1">
          <a:blip xmlns:r="http://schemas.openxmlformats.org/officeDocument/2006/relationships" r:embed="rId1"/>
          <a:srcRect/>
          <a:tile tx="0" ty="0" sx="100000" sy="100000" flip="none" algn="tl"/>
        </a:blipFill>
        <a:ln w="12700" cap="flat">
          <a:noFill/>
          <a:miter lim="400000"/>
        </a:ln>
        <a:effectLst>
          <a:outerShdw blurRad="50800" dist="25400" dir="5400000" rotWithShape="0">
            <a:srgbClr val="000000">
              <a:alpha val="50000"/>
            </a:srgbClr>
          </a:outerShdw>
        </a:effectLst>
        <a:sp3d/>
      </a:spPr>
      <a:bodyPr rot="0" spcFirstLastPara="1" vertOverflow="overflow" horzOverflow="overflow" vert="horz" wrap="square" lIns="71437" tIns="71437" rIns="71437" bIns="71437" numCol="1" spcCol="38100" rtlCol="0" anchor="ctr">
        <a:spAutoFit/>
      </a:bodyPr>
      <a:lstStyle>
        <a:defPPr marL="0" marR="0" indent="0" algn="ctr" defTabSz="821531"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mj-lt"/>
            <a:ea typeface="+mj-ea"/>
            <a:cs typeface="+mj-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71437" tIns="71437" rIns="71437" bIns="71437" numCol="1" spcCol="38100" rtlCol="0" anchor="ctr">
        <a:spAutoFit/>
      </a:bodyPr>
      <a:lstStyle>
        <a:defPPr marL="0" marR="0" indent="0" algn="ctr" defTabSz="821531"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j-lt"/>
            <a:ea typeface="+mj-ea"/>
            <a:cs typeface="+mj-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Helvetica Light"/>
        <a:ea typeface="Helvetica Light"/>
        <a:cs typeface="Helvetica Light"/>
      </a:majorFont>
      <a:minorFont>
        <a:latin typeface="Arial Narrow"/>
        <a:ea typeface="Arial Narrow"/>
        <a:cs typeface="Arial Narrow"/>
      </a:minorFont>
    </a:fontScheme>
    <a:fmtScheme name="White">
      <a:fillStyleLst>
        <a:solidFill>
          <a:srgbClr val="FFFFFF"/>
        </a:solidFill>
        <a:solidFill>
          <a:srgbClr val="FFFFFF"/>
        </a:solidFill>
        <a:solidFill>
          <a:srgbClr val="FFFFFF"/>
        </a:solidFill>
      </a:fillStyleLst>
      <a:lnStyleLst>
        <a:ln>
          <a:solidFill>
            <a:srgbClr val="000000"/>
          </a:solidFill>
        </a:ln>
        <a:ln>
          <a:solidFill>
            <a:srgbClr val="000000"/>
          </a:solidFill>
        </a:ln>
        <a:ln>
          <a:solidFill>
            <a:srgbClr val="000000"/>
          </a:solidFill>
        </a:ln>
      </a:lnStyleLst>
      <a:effectStyleLst>
        <a:effectStyle>
          <a:effectLst>
            <a:outerShdw blurRad="50800" dist="25400" dir="5400000" rotWithShape="0">
              <a:srgbClr val="000000">
                <a:alpha val="50000"/>
              </a:srgbClr>
            </a:outerShdw>
          </a:effectLst>
        </a:effectStyle>
        <a:effectStyle>
          <a:effectLst>
            <a:outerShdw blurRad="63500" dist="12700" rotWithShape="0">
              <a:srgbClr val="000000">
                <a:alpha val="50000"/>
              </a:srgbClr>
            </a:outerShdw>
          </a:effectLst>
        </a:effectStyle>
        <a:effectStyle>
          <a:effectLst>
            <a:outerShdw blurRad="50800" dist="25400" dir="5400000" rotWithShape="0">
              <a:srgbClr val="000000">
                <a:alpha val="50000"/>
              </a:srgbClr>
            </a:outerShdw>
          </a:effectLst>
        </a:effectStyle>
      </a:effectStyleLst>
      <a:bgFillStyleLst>
        <a:solidFill>
          <a:srgbClr val="FFFFFF"/>
        </a:solidFill>
        <a:solidFill>
          <a:srgbClr val="FFFFFF"/>
        </a:solidFill>
        <a:solidFill>
          <a:srgbClr val="FFFFFF"/>
        </a:solidFill>
      </a:bgFillStyleLst>
    </a:fmtScheme>
  </a:themeElements>
  <a:objectDefaults>
    <a:spDef>
      <a:spPr>
        <a:blipFill rotWithShape="1">
          <a:blip xmlns:r="http://schemas.openxmlformats.org/officeDocument/2006/relationships" r:embed="rId1"/>
          <a:srcRect/>
          <a:tile tx="0" ty="0" sx="100000" sy="100000" flip="none" algn="tl"/>
        </a:blipFill>
        <a:ln w="12700" cap="flat">
          <a:noFill/>
          <a:miter lim="400000"/>
        </a:ln>
        <a:effectLst>
          <a:outerShdw blurRad="50800" dist="25400" dir="5400000" rotWithShape="0">
            <a:srgbClr val="000000">
              <a:alpha val="50000"/>
            </a:srgbClr>
          </a:outerShdw>
        </a:effectLst>
        <a:sp3d/>
      </a:spPr>
      <a:bodyPr rot="0" spcFirstLastPara="1" vertOverflow="overflow" horzOverflow="overflow" vert="horz" wrap="square" lIns="71437" tIns="71437" rIns="71437" bIns="71437" numCol="1" spcCol="38100" rtlCol="0" anchor="ctr">
        <a:spAutoFit/>
      </a:bodyPr>
      <a:lstStyle>
        <a:defPPr marL="0" marR="0" indent="0" algn="ctr" defTabSz="821531"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mj-lt"/>
            <a:ea typeface="+mj-ea"/>
            <a:cs typeface="+mj-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71437" tIns="71437" rIns="71437" bIns="71437" numCol="1" spcCol="38100" rtlCol="0" anchor="ctr">
        <a:spAutoFit/>
      </a:bodyPr>
      <a:lstStyle>
        <a:defPPr marL="0" marR="0" indent="0" algn="ctr" defTabSz="821531"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j-lt"/>
            <a:ea typeface="+mj-ea"/>
            <a:cs typeface="+mj-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0</TotalTime>
  <Words>2652</Words>
  <Application>Microsoft Office PowerPoint</Application>
  <PresentationFormat>Произвольный</PresentationFormat>
  <Paragraphs>351</Paragraphs>
  <Slides>27</Slides>
  <Notes>27</Notes>
  <HiddenSlides>0</HiddenSlides>
  <MMClips>0</MMClips>
  <ScaleCrop>false</ScaleCrop>
  <HeadingPairs>
    <vt:vector size="4" baseType="variant">
      <vt:variant>
        <vt:lpstr>Тема</vt:lpstr>
      </vt:variant>
      <vt:variant>
        <vt:i4>1</vt:i4>
      </vt:variant>
      <vt:variant>
        <vt:lpstr>Заголовки слайдов</vt:lpstr>
      </vt:variant>
      <vt:variant>
        <vt:i4>27</vt:i4>
      </vt:variant>
    </vt:vector>
  </HeadingPairs>
  <TitlesOfParts>
    <vt:vector size="28" baseType="lpstr">
      <vt:lpstr>White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modified xsi:type="dcterms:W3CDTF">2023-03-31T10:15:12Z</dcterms:modified>
</cp:coreProperties>
</file>