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1" r:id="rId5"/>
    <p:sldId id="319" r:id="rId6"/>
    <p:sldId id="287" r:id="rId7"/>
    <p:sldId id="321" r:id="rId8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884" userDrawn="1">
          <p15:clr>
            <a:srgbClr val="A4A3A4"/>
          </p15:clr>
        </p15:guide>
        <p15:guide id="16" orient="horz" pos="6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  <p:cmAuthor id="2" name="Пильнов Геннадий Борисович" initials="ПГБ" lastIdx="21" clrIdx="1">
    <p:extLst>
      <p:ext uri="{19B8F6BF-5375-455C-9EA6-DF929625EA0E}">
        <p15:presenceInfo xmlns:p15="http://schemas.microsoft.com/office/powerpoint/2012/main" userId="S::gpilnov@hse.ru::756acfc8-343a-407d-870a-a55037f052a2" providerId="AD"/>
      </p:ext>
    </p:extLst>
  </p:cmAuthor>
  <p:cmAuthor id="3" name="ВШЭ" initials="В" lastIdx="33" clrIdx="2">
    <p:extLst>
      <p:ext uri="{19B8F6BF-5375-455C-9EA6-DF929625EA0E}">
        <p15:presenceInfo xmlns:p15="http://schemas.microsoft.com/office/powerpoint/2012/main" userId="ВШЭ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600"/>
    <a:srgbClr val="0BEE76"/>
    <a:srgbClr val="0E955E"/>
    <a:srgbClr val="FEC00E"/>
    <a:srgbClr val="F5971A"/>
    <a:srgbClr val="CB2D55"/>
    <a:srgbClr val="E94739"/>
    <a:srgbClr val="0F2C68"/>
    <a:srgbClr val="A1B8E1"/>
    <a:srgbClr val="D7E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8"/>
    <p:restoredTop sz="82339" autoAdjust="0"/>
  </p:normalViewPr>
  <p:slideViewPr>
    <p:cSldViewPr snapToGrid="0" snapToObjects="1">
      <p:cViewPr varScale="1">
        <p:scale>
          <a:sx n="90" d="100"/>
          <a:sy n="90" d="100"/>
        </p:scale>
        <p:origin x="1242" y="96"/>
      </p:cViewPr>
      <p:guideLst>
        <p:guide pos="325"/>
        <p:guide pos="7333"/>
        <p:guide orient="horz" pos="3884"/>
        <p:guide orient="horz" pos="6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BC199C2-4ECB-FA1A-B43E-0C8B18D380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3C8906-EABF-AC1E-E753-7E40A6D3B3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E8AB6-2833-42F4-AD60-EE83BB7F6FC6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4668E6F-A775-28D7-3343-8AFAD32E6E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EC39AB-410D-B3EA-D2A6-96C39D4A12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F6C40-C678-482C-BB19-C058801CD9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048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02/17/2025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00" dirty="0">
                <a:solidFill>
                  <a:srgbClr val="C00000"/>
                </a:solidFill>
                <a:effectLst/>
                <a:latin typeface="HSE Sans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 </a:t>
            </a:r>
            <a:endParaRPr lang="ru-RU" b="0" i="0" u="none" strike="noStrike" dirty="0">
              <a:effectLst/>
              <a:latin typeface="HSE Sans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0" u="none" strike="noStrike" dirty="0">
                <a:effectLst/>
                <a:latin typeface="HSE Sans" panose="02000000000000000000" pitchFamily="2" charset="0"/>
              </a:rPr>
              <a:t>Тематическое направление</a:t>
            </a:r>
            <a:r>
              <a:rPr lang="ru-RU" b="0" i="0" u="none" strike="noStrike" dirty="0">
                <a:effectLst/>
                <a:latin typeface="HSE Sans" panose="02000000000000000000" pitchFamily="2" charset="0"/>
              </a:rPr>
              <a:t> - см. список из предложенных тем Банком ВТБ.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0" u="none" strike="noStrike" dirty="0">
                <a:effectLst/>
                <a:latin typeface="HSE Sans" panose="02000000000000000000" pitchFamily="2" charset="0"/>
              </a:rPr>
              <a:t>Е</a:t>
            </a:r>
            <a:r>
              <a:rPr lang="ru-RU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сли вашей тематики нет в предложенном списке, но у вас есть решения и результаты, которые, по вашему мнению, могут быть полезны для Банка ВТБ, мы также приветствуем ваше участие.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0" i="0" u="none" strike="noStrike" dirty="0">
              <a:effectLst/>
              <a:latin typeface="HSE Sans" panose="02000000000000000000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1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914621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46E37-F02D-F308-7F7D-8B971DFAC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232D4DE-B8BB-AEEB-ECD7-9FA9854673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C923022-8B18-41ED-381F-8CDC7ED1A7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A07E98-3561-2E8B-40AE-C077C0AA01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2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848070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3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04758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8C0D65-0E9C-81FA-91EE-7B2755420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BA44944-686C-700F-35BC-C9CA6E6B18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246990C-396F-9471-A325-8441333A20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2B2E98-8DFD-CAA4-57F7-8F12DF1EFD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4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8873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D17B685-1B8B-94E7-A99C-D62D8817D15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87723" y="1047633"/>
            <a:ext cx="2743200" cy="63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3553F4A-3241-4653-8134-D42925EE14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7957" y="464363"/>
            <a:ext cx="2652300" cy="44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C162804F-B0FD-1AA3-ACEF-1C45DB4184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E295EEA-DF65-4DDC-6475-0D1009B532E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6979649B-3470-BF68-B9C3-14EEFFBB35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6696EBC-4873-4B78-B796-F144207152B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461070F-10A5-9AEA-F514-DA44E785DE0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B4D77963-5E40-95BA-18FA-925D439FF4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55ACC0D-71C4-021A-55D4-21D0F93FFE7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B896617E-5EC4-755D-9261-4AA265E3CD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8665E9-A328-4F30-FD22-61EEBCF80AD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0DDB96F8-3E61-272E-BB82-1557387398F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63EF4C2-4D86-C8B6-7807-7A2C149AEF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77F891AE-D399-8753-6258-C5FD8B99D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BAF80C2-36CC-7264-383F-C068B29D48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1E8130DF-93BE-80B6-8FAC-51D479977E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BBBABE4-397B-48F5-62FE-4A61D17D9BF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F8DB5AD3-2DB5-BBEB-BA28-D01FD516F7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8F49AA9-8198-E913-17BD-3641EE679A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pic>
        <p:nvPicPr>
          <p:cNvPr id="2" name="Picture 4" descr="Icon&#10;&#10;Description automatically generated">
            <a:extLst>
              <a:ext uri="{FF2B5EF4-FFF2-40B4-BE49-F238E27FC236}">
                <a16:creationId xmlns:a16="http://schemas.microsoft.com/office/drawing/2014/main" id="{C4A21DAC-EE4B-7884-D785-353BD869CA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123B2F-3897-0859-3337-89E839A6D93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2180" y="445206"/>
            <a:ext cx="2036507" cy="46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02/17/2025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786720" y="1187841"/>
            <a:ext cx="2217738" cy="463186"/>
          </a:xfrm>
        </p:spPr>
        <p:txBody>
          <a:bodyPr/>
          <a:lstStyle/>
          <a:p>
            <a:r>
              <a:rPr lang="ru-RU" dirty="0"/>
              <a:t>Москва </a:t>
            </a:r>
          </a:p>
          <a:p>
            <a:r>
              <a:rPr lang="ru-RU" dirty="0"/>
              <a:t>2025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21E6D-1E75-5830-309B-C08A7F1A8F3F}"/>
              </a:ext>
            </a:extLst>
          </p:cNvPr>
          <p:cNvSpPr txBox="1">
            <a:spLocks/>
          </p:cNvSpPr>
          <p:nvPr/>
        </p:nvSpPr>
        <p:spPr>
          <a:xfrm>
            <a:off x="1061221" y="5036406"/>
            <a:ext cx="10130654" cy="85375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300" b="0" i="0" kern="1200" baseline="0">
                <a:solidFill>
                  <a:srgbClr val="0E2D69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Контактное лицо: </a:t>
            </a:r>
          </a:p>
          <a:p>
            <a:r>
              <a:rPr lang="ru-RU" sz="1600" dirty="0"/>
              <a:t>ФИО: </a:t>
            </a:r>
          </a:p>
          <a:p>
            <a:r>
              <a:rPr lang="ru-RU" sz="1600" dirty="0"/>
              <a:t>Тел.: 				</a:t>
            </a:r>
            <a:r>
              <a:rPr lang="en-US" sz="1600" dirty="0"/>
              <a:t>E-mail:</a:t>
            </a:r>
            <a:endParaRPr lang="ru-RU" sz="1600" dirty="0"/>
          </a:p>
        </p:txBody>
      </p:sp>
      <p:sp>
        <p:nvSpPr>
          <p:cNvPr id="4" name="Текст 5">
            <a:extLst>
              <a:ext uri="{FF2B5EF4-FFF2-40B4-BE49-F238E27FC236}">
                <a16:creationId xmlns:a16="http://schemas.microsoft.com/office/drawing/2014/main" id="{213AF94B-5A13-D21B-8D85-9304946EDD95}"/>
              </a:ext>
            </a:extLst>
          </p:cNvPr>
          <p:cNvSpPr txBox="1">
            <a:spLocks/>
          </p:cNvSpPr>
          <p:nvPr/>
        </p:nvSpPr>
        <p:spPr>
          <a:xfrm>
            <a:off x="1061221" y="3122914"/>
            <a:ext cx="10130654" cy="422328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/>
              <a:t>Карта компетенций </a:t>
            </a:r>
            <a:r>
              <a:rPr lang="ru-RU" sz="2800" u="sng" dirty="0"/>
              <a:t>подразделения/центра/лаборатории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79A17BC-B7C0-89E1-D45D-F8C859E3A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790" y="1207245"/>
            <a:ext cx="887024" cy="3374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B4E1AB4-AF73-0597-D9B8-D7BAA2B5C1D3}"/>
              </a:ext>
            </a:extLst>
          </p:cNvPr>
          <p:cNvSpPr txBox="1"/>
          <p:nvPr/>
        </p:nvSpPr>
        <p:spPr>
          <a:xfrm>
            <a:off x="1014246" y="3613666"/>
            <a:ext cx="6097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Научно-техническое направление: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8F58A-FEB9-6EE8-EA27-ABFCB5424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93EDB3E-9C71-B9E3-2898-C1AA380AEE07}"/>
              </a:ext>
            </a:extLst>
          </p:cNvPr>
          <p:cNvSpPr/>
          <p:nvPr/>
        </p:nvSpPr>
        <p:spPr>
          <a:xfrm>
            <a:off x="448056" y="1221526"/>
            <a:ext cx="11186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srgbClr val="102D69"/>
                </a:solidFill>
                <a:latin typeface="HSE Sans" panose="02000000000000000000" pitchFamily="50" charset="-52"/>
                <a:sym typeface="Helvetica Light"/>
              </a:rPr>
              <a:t>Описание компетенций, предлагаемых для сотрудничества: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DD3BC5-F2AA-29D5-BA7A-A8506266F35A}"/>
              </a:ext>
            </a:extLst>
          </p:cNvPr>
          <p:cNvSpPr txBox="1"/>
          <p:nvPr/>
        </p:nvSpPr>
        <p:spPr>
          <a:xfrm>
            <a:off x="734568" y="1870432"/>
            <a:ext cx="10899648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b="0" dirty="0"/>
              <a:t>Дайте описание предлагаемых компетенций, постарайтесь продемонстрировать их уникальность  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ru-RU" b="0" dirty="0"/>
              <a:t>Какую значимость они имеют для </a:t>
            </a:r>
            <a:r>
              <a:rPr lang="ru-RU" b="0" dirty="0" err="1"/>
              <a:t>ФинТеха</a:t>
            </a:r>
            <a:r>
              <a:rPr lang="ru-RU" b="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/>
              <a:t>Какую пользу могут принести Банку ВТБ?</a:t>
            </a:r>
          </a:p>
          <a:p>
            <a:endParaRPr lang="ru-RU" b="0" i="1" dirty="0">
              <a:sym typeface="Helvetica Light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BF9B27B-217C-E415-30D7-AEBC281416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54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1FB9872-8056-CDEB-2E60-9A58FD343E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2010" y="1253878"/>
            <a:ext cx="881099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b="1" dirty="0">
                <a:solidFill>
                  <a:srgbClr val="102D69"/>
                </a:solidFill>
                <a:latin typeface="HSE Sans" panose="02000000000000000000" pitchFamily="50" charset="-52"/>
                <a:ea typeface="+mn-ea"/>
                <a:cs typeface="+mn-cs"/>
                <a:sym typeface="Arial Narrow"/>
              </a:rPr>
              <a:t>Имеющейся задел для реализации указанных компетенций:</a:t>
            </a:r>
            <a:endParaRPr lang="ru-RU" b="1" dirty="0">
              <a:solidFill>
                <a:srgbClr val="102D69"/>
              </a:solidFill>
              <a:latin typeface="HSE Sans" panose="02000000000000000000" pitchFamily="50" charset="-52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7784" y="2024320"/>
            <a:ext cx="10899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HSE Sans" panose="02000000000000000000" pitchFamily="50" charset="-52"/>
                <a:sym typeface="Helvetica Light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HSE Sans" panose="02000000000000000000" pitchFamily="50" charset="-52"/>
              <a:sym typeface="Helvetica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DD4E7A-8AE5-259D-4F82-64979C28FFF8}"/>
              </a:ext>
            </a:extLst>
          </p:cNvPr>
          <p:cNvSpPr txBox="1"/>
          <p:nvPr/>
        </p:nvSpPr>
        <p:spPr>
          <a:xfrm>
            <a:off x="814959" y="1868100"/>
            <a:ext cx="11092206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lvl="0"/>
            <a:r>
              <a:rPr lang="ru-RU" b="0" dirty="0"/>
              <a:t>Опишите имеющийся задел</a:t>
            </a:r>
          </a:p>
          <a:p>
            <a:r>
              <a:rPr lang="ru-RU" b="0" dirty="0"/>
              <a:t>Опишите основные достижения и успехи, примеры апробации, если имеются</a:t>
            </a:r>
          </a:p>
          <a:p>
            <a:r>
              <a:rPr lang="ru-RU" b="0" dirty="0"/>
              <a:t>Зарегистрированные результаты интеллектуальной собственности</a:t>
            </a:r>
          </a:p>
          <a:p>
            <a:endParaRPr lang="ru-RU" b="0" i="1" dirty="0">
              <a:sym typeface="Helvetica Light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495FE49-059E-833D-FE4B-F772EAA2F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72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AF72E-4677-F7C7-0DEF-0293F7C76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744B802-55DD-AAD7-DD01-5308B211AC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2010" y="1253878"/>
            <a:ext cx="8810996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b="1" dirty="0">
                <a:solidFill>
                  <a:srgbClr val="102D69"/>
                </a:solidFill>
                <a:latin typeface="HSE Sans" panose="02000000000000000000" pitchFamily="50" charset="-52"/>
                <a:ea typeface="+mn-ea"/>
                <a:cs typeface="+mn-cs"/>
              </a:rPr>
              <a:t>Рыночный спрос на результаты: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9234ECF-D466-2D2F-2820-0905A1A618F5}"/>
              </a:ext>
            </a:extLst>
          </p:cNvPr>
          <p:cNvSpPr/>
          <p:nvPr/>
        </p:nvSpPr>
        <p:spPr>
          <a:xfrm>
            <a:off x="557784" y="2024320"/>
            <a:ext cx="10899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HSE Sans" panose="02000000000000000000" pitchFamily="50" charset="-52"/>
                <a:sym typeface="Helvetica Light"/>
              </a:rPr>
              <a:t> </a:t>
            </a:r>
            <a:endParaRPr lang="ru-RU" dirty="0">
              <a:solidFill>
                <a:schemeClr val="bg2">
                  <a:lumMod val="50000"/>
                </a:schemeClr>
              </a:solidFill>
              <a:latin typeface="HSE Sans" panose="02000000000000000000" pitchFamily="50" charset="-52"/>
              <a:sym typeface="Helvetica Ligh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F3F6A-DDFE-4960-B060-33ABB397068C}"/>
              </a:ext>
            </a:extLst>
          </p:cNvPr>
          <p:cNvSpPr txBox="1"/>
          <p:nvPr/>
        </p:nvSpPr>
        <p:spPr>
          <a:xfrm>
            <a:off x="814959" y="1868100"/>
            <a:ext cx="1109220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RU"/>
            </a:defPPr>
            <a:lvl1pPr lvl="0">
              <a:defRPr sz="1600" b="1">
                <a:latin typeface="HSE Sans" panose="02000000000000000000" pitchFamily="50" charset="-52"/>
              </a:defRPr>
            </a:lvl1pPr>
          </a:lstStyle>
          <a:p>
            <a:pPr algn="l" fontAlgn="base"/>
            <a:r>
              <a:rPr lang="ru-RU" b="0" dirty="0"/>
              <a:t>Приведите примеры проектов или исследований, проведенных в этой области</a:t>
            </a:r>
          </a:p>
          <a:p>
            <a:pPr lvl="0"/>
            <a:endParaRPr lang="ru-RU" b="0" dirty="0"/>
          </a:p>
          <a:p>
            <a:endParaRPr lang="ru-RU" b="0" i="1" dirty="0">
              <a:sym typeface="Helvetica Light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5B6BEDD-2F17-5895-04D2-01099CB10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469" y="516129"/>
            <a:ext cx="887024" cy="3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65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3DAF31-D8A6-49A0-9A5D-8B2EA5B1C511}">
  <ds:schemaRefs>
    <ds:schemaRef ds:uri="http://purl.org/dc/terms/"/>
    <ds:schemaRef ds:uri="e96afe77-3acb-4328-97fc-408e1bde3ecd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875bd71-cde8-496c-a136-433f55d5e6d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4192</TotalTime>
  <Words>150</Words>
  <Application>Microsoft Office PowerPoint</Application>
  <PresentationFormat>Широкоэкранный</PresentationFormat>
  <Paragraphs>26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 Light</vt:lpstr>
      <vt:lpstr>HSE Sans</vt:lpstr>
      <vt:lpstr>Times New Roman</vt:lpstr>
      <vt:lpstr>Office Theme</vt:lpstr>
      <vt:lpstr>Презентация PowerPoint</vt:lpstr>
      <vt:lpstr>Презентация PowerPoint</vt:lpstr>
      <vt:lpstr>Имеющейся задел для реализации указанных компетенций:</vt:lpstr>
      <vt:lpstr>Рыночный спрос на результаты: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Пильнов Геннадий Борисович</cp:lastModifiedBy>
  <cp:revision>224</cp:revision>
  <cp:lastPrinted>2021-11-11T13:08:42Z</cp:lastPrinted>
  <dcterms:created xsi:type="dcterms:W3CDTF">2021-11-11T08:52:47Z</dcterms:created>
  <dcterms:modified xsi:type="dcterms:W3CDTF">2025-02-17T12:21:50Z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