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71" r:id="rId5"/>
    <p:sldId id="319" r:id="rId6"/>
    <p:sldId id="287" r:id="rId7"/>
    <p:sldId id="304" r:id="rId8"/>
    <p:sldId id="318" r:id="rId9"/>
    <p:sldId id="316" r:id="rId10"/>
    <p:sldId id="317" r:id="rId11"/>
    <p:sldId id="320" r:id="rId12"/>
  </p:sldIdLst>
  <p:sldSz cx="12192000" cy="6858000"/>
  <p:notesSz cx="6858000" cy="9144000"/>
  <p:defaultTextStyle>
    <a:defPPr>
      <a:defRPr lang="en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25" userDrawn="1">
          <p15:clr>
            <a:srgbClr val="A4A3A4"/>
          </p15:clr>
        </p15:guide>
        <p15:guide id="12" pos="7333" userDrawn="1">
          <p15:clr>
            <a:srgbClr val="A4A3A4"/>
          </p15:clr>
        </p15:guide>
        <p15:guide id="13" orient="horz" pos="3884" userDrawn="1">
          <p15:clr>
            <a:srgbClr val="A4A3A4"/>
          </p15:clr>
        </p15:guide>
        <p15:guide id="16" orient="horz" pos="6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утьков Юрий Юрьевич" initials="КЮЮ" lastIdx="4" clrIdx="0">
    <p:extLst>
      <p:ext uri="{19B8F6BF-5375-455C-9EA6-DF929625EA0E}">
        <p15:presenceInfo xmlns:p15="http://schemas.microsoft.com/office/powerpoint/2012/main" userId="S::ykutkov@hse.ru::45dbd1ed-eea1-4925-9fa4-5001421b49da" providerId="AD"/>
      </p:ext>
    </p:extLst>
  </p:cmAuthor>
  <p:cmAuthor id="2" name="Пильнов Геннадий Борисович" initials="ПГБ" lastIdx="21" clrIdx="1">
    <p:extLst>
      <p:ext uri="{19B8F6BF-5375-455C-9EA6-DF929625EA0E}">
        <p15:presenceInfo xmlns:p15="http://schemas.microsoft.com/office/powerpoint/2012/main" userId="S::gpilnov@hse.ru::756acfc8-343a-407d-870a-a55037f052a2" providerId="AD"/>
      </p:ext>
    </p:extLst>
  </p:cmAuthor>
  <p:cmAuthor id="3" name="ВШЭ" initials="В" lastIdx="33" clrIdx="2">
    <p:extLst>
      <p:ext uri="{19B8F6BF-5375-455C-9EA6-DF929625EA0E}">
        <p15:presenceInfo xmlns:p15="http://schemas.microsoft.com/office/powerpoint/2012/main" userId="ВШЭ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600"/>
    <a:srgbClr val="0BEE76"/>
    <a:srgbClr val="0E955E"/>
    <a:srgbClr val="FEC00E"/>
    <a:srgbClr val="F5971A"/>
    <a:srgbClr val="CB2D55"/>
    <a:srgbClr val="E94739"/>
    <a:srgbClr val="0F2C68"/>
    <a:srgbClr val="A1B8E1"/>
    <a:srgbClr val="D7EB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28"/>
    <p:restoredTop sz="82339" autoAdjust="0"/>
  </p:normalViewPr>
  <p:slideViewPr>
    <p:cSldViewPr snapToGrid="0" snapToObjects="1">
      <p:cViewPr varScale="1">
        <p:scale>
          <a:sx n="90" d="100"/>
          <a:sy n="90" d="100"/>
        </p:scale>
        <p:origin x="1242" y="96"/>
      </p:cViewPr>
      <p:guideLst>
        <p:guide pos="325"/>
        <p:guide pos="7333"/>
        <p:guide orient="horz" pos="3884"/>
        <p:guide orient="horz" pos="66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84" d="100"/>
          <a:sy n="84" d="100"/>
        </p:scale>
        <p:origin x="3828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2BC199C2-4ECB-FA1A-B43E-0C8B18D3803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23C8906-EABF-AC1E-E753-7E40A6D3B35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8E8AB6-2833-42F4-AD60-EE83BB7F6FC6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4668E6F-A775-28D7-3343-8AFAD32E6E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9EC39AB-410D-B3EA-D2A6-96C39D4A12E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CF6C40-C678-482C-BB19-C058801CD9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0482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61BF4-8B2C-784B-9959-B59A059012C3}" type="datetimeFigureOut">
              <a:rPr lang="en-RU" smtClean="0"/>
              <a:t>02/17/2025</a:t>
            </a:fld>
            <a:endParaRPr lang="en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48903-8EB5-294E-A216-6B54B0368783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731680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kern="100" dirty="0">
                <a:solidFill>
                  <a:srgbClr val="C00000"/>
                </a:solidFill>
                <a:effectLst/>
                <a:latin typeface="HSE Sans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ВНИМАНИЕ! </a:t>
            </a:r>
            <a:endParaRPr lang="ru-RU" b="0" i="0" u="none" strike="noStrike" dirty="0">
              <a:effectLst/>
              <a:latin typeface="HSE Sans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i="0" u="none" strike="noStrike" dirty="0">
                <a:effectLst/>
                <a:latin typeface="HSE Sans" panose="02000000000000000000" pitchFamily="2" charset="0"/>
              </a:rPr>
              <a:t>Тематическое направление</a:t>
            </a:r>
            <a:r>
              <a:rPr lang="ru-RU" b="0" i="0" u="none" strike="noStrike" dirty="0">
                <a:effectLst/>
                <a:latin typeface="HSE Sans" panose="02000000000000000000" pitchFamily="2" charset="0"/>
              </a:rPr>
              <a:t> - см. список из предложенных тем Банком ВТБ.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0" i="0" u="none" strike="noStrike" dirty="0">
                <a:effectLst/>
                <a:latin typeface="HSE Sans" panose="02000000000000000000" pitchFamily="2" charset="0"/>
              </a:rPr>
              <a:t>Е</a:t>
            </a:r>
            <a:r>
              <a:rPr lang="ru-RU" sz="18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сли вашей тематики нет в предложенном списке, но у вас есть решения и результаты, которые, по вашему мнению, могут быть полезны для Банка ВТБ, мы также приветствуем ваше участие.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="0" i="0" u="none" strike="noStrike" dirty="0">
              <a:effectLst/>
              <a:latin typeface="HSE Sans" panose="02000000000000000000" pitchFamily="2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48903-8EB5-294E-A216-6B54B0368783}" type="slidenum">
              <a:rPr lang="en-RU" smtClean="0"/>
              <a:t>1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914621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046E37-F02D-F308-7F7D-8B971DFAC5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F232D4DE-B8BB-AEEB-ECD7-9FA98546735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6C923022-8B18-41ED-381F-8CDC7ED1A7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kern="100" dirty="0">
                <a:solidFill>
                  <a:srgbClr val="C00000"/>
                </a:solidFill>
                <a:effectLst/>
                <a:latin typeface="HSE Sans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ВНИМАНИЕ! </a:t>
            </a:r>
            <a:endParaRPr lang="ru-RU" b="0" i="0" u="none" strike="noStrike" dirty="0">
              <a:effectLst/>
              <a:latin typeface="HSE Sans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i="0" u="none" strike="noStrike" dirty="0">
                <a:effectLst/>
                <a:latin typeface="HSE Sans" panose="02000000000000000000" pitchFamily="2" charset="0"/>
              </a:rPr>
              <a:t>Актуальность</a:t>
            </a:r>
            <a:r>
              <a:rPr lang="ru-RU" b="0" i="0" u="none" strike="noStrike" dirty="0">
                <a:effectLst/>
                <a:latin typeface="HSE Sans" panose="02000000000000000000" pitchFamily="2" charset="0"/>
              </a:rPr>
              <a:t> проекта </a:t>
            </a: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HSE Sans" panose="02000000000000000000" pitchFamily="2" charset="0"/>
                <a:ea typeface="+mn-ea"/>
                <a:cs typeface="+mn-cs"/>
              </a:rPr>
              <a:t>демонстрирует степень его важности в данный момент и в данной ситуации для решения определенной проблемы, задачи или вопроса для финансового рынка</a:t>
            </a:r>
            <a:r>
              <a:rPr lang="ru-RU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YS Text"/>
              </a:rPr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0" i="0" u="none" strike="noStrike" dirty="0">
                <a:effectLst/>
                <a:latin typeface="HSE Sans" panose="02000000000000000000" pitchFamily="2" charset="0"/>
              </a:rPr>
              <a:t>Важно, чтобы проект был своевременным и соответствовал текущим вызовам и возможностям.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="0" i="0" u="none" strike="noStrike" dirty="0">
              <a:effectLst/>
              <a:latin typeface="HSE Sans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i="0" u="none" strike="noStrike" dirty="0">
                <a:effectLst/>
                <a:latin typeface="HSE Sans" panose="02000000000000000000" pitchFamily="2" charset="0"/>
              </a:rPr>
              <a:t>ТЕМАТИЧЕСКИЕ НАПРАВЛЕНИЯ: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800" b="1" dirty="0">
                <a:solidFill>
                  <a:srgbClr val="000000"/>
                </a:solidFill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Технологии обработки медиа и контента: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810260" algn="l"/>
              </a:tabLst>
            </a:pPr>
            <a:r>
              <a:rPr lang="ru-RU" sz="1800" dirty="0" err="1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Видеоаналитика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810260" algn="l"/>
              </a:tabLst>
            </a:pP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Обработка звука, шумоподавление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810260" algn="l"/>
              </a:tabLst>
            </a:pPr>
            <a:r>
              <a:rPr lang="ru-RU" sz="1800" dirty="0" err="1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VR</a:t>
            </a: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-технологии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810260" algn="l"/>
              </a:tabLst>
            </a:pP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3D персонажи и аватары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810260" algn="l"/>
              </a:tabLst>
            </a:pP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Телекоммуникационное оборудование и программное обеспечение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  <a:tabLst>
                <a:tab pos="457200" algn="l"/>
              </a:tabLst>
            </a:pPr>
            <a:r>
              <a:rPr lang="ru-RU" sz="1800" b="1" dirty="0">
                <a:solidFill>
                  <a:srgbClr val="000000"/>
                </a:solidFill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Социальные и коммуникационные технологии: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810260" algn="l"/>
              </a:tabLst>
            </a:pPr>
            <a:r>
              <a:rPr lang="ru-RU" sz="1800" dirty="0" err="1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Мискодинг</a:t>
            </a: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miscommunication</a:t>
            </a: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810260" algn="l"/>
              </a:tabLst>
            </a:pP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Социальные сети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810260" algn="l"/>
              </a:tabLst>
            </a:pPr>
            <a:r>
              <a:rPr lang="ru-RU" sz="1800" dirty="0" err="1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NFT</a:t>
            </a: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 ((Non-</a:t>
            </a:r>
            <a:r>
              <a:rPr lang="ru-RU" sz="1800" dirty="0" err="1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Fungible</a:t>
            </a: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Token</a:t>
            </a: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3"/>
              <a:tabLst>
                <a:tab pos="457200" algn="l"/>
              </a:tabLst>
            </a:pPr>
            <a:r>
              <a:rPr lang="ru-RU" sz="1800" b="1" dirty="0" err="1">
                <a:solidFill>
                  <a:srgbClr val="000000"/>
                </a:solidFill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Нейротехнологии</a:t>
            </a:r>
            <a:r>
              <a:rPr lang="ru-RU" sz="1800" b="1" dirty="0">
                <a:solidFill>
                  <a:srgbClr val="000000"/>
                </a:solidFill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 и машинное обучение: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810260" algn="l"/>
              </a:tabLst>
            </a:pPr>
            <a:r>
              <a:rPr lang="ru-RU" sz="1800" dirty="0" err="1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Нейрокогнитивные</a:t>
            </a: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 технологии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810260" algn="l"/>
              </a:tabLst>
            </a:pPr>
            <a:r>
              <a:rPr lang="ru-RU" sz="1800" dirty="0" err="1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Нейроморфные</a:t>
            </a: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 процессоры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810260" algn="l"/>
              </a:tabLst>
            </a:pP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Машинное обучение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810260" algn="l"/>
              </a:tabLst>
            </a:pP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Большие языковые модели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4"/>
              <a:tabLst>
                <a:tab pos="457200" algn="l"/>
              </a:tabLst>
            </a:pPr>
            <a:r>
              <a:rPr lang="ru-RU" sz="1800" b="1" dirty="0">
                <a:solidFill>
                  <a:srgbClr val="000000"/>
                </a:solidFill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Вычислительные технологии: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810260" algn="l"/>
              </a:tabLst>
            </a:pPr>
            <a:r>
              <a:rPr lang="ru-RU" sz="1800" dirty="0" err="1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Графовые</a:t>
            </a: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 вычисления и их применения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810260" algn="l"/>
              </a:tabLst>
            </a:pP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Квантовые вычисления, </a:t>
            </a:r>
            <a:r>
              <a:rPr lang="ru-RU" sz="1800" dirty="0" err="1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постквантовое</a:t>
            </a: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 шифрование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810260" algn="l"/>
              </a:tabLst>
            </a:pP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ОС «Аврора»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5"/>
              <a:tabLst>
                <a:tab pos="457200" algn="l"/>
              </a:tabLst>
            </a:pPr>
            <a:r>
              <a:rPr lang="ru-RU" sz="1800" b="1" dirty="0">
                <a:solidFill>
                  <a:srgbClr val="000000"/>
                </a:solidFill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Технологии для работы с активами: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810260" algn="l"/>
              </a:tabLst>
            </a:pP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Работа с цифровыми финансовыми активами (</a:t>
            </a:r>
            <a:r>
              <a:rPr lang="ru-RU" sz="1800" dirty="0" err="1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ЦФА</a:t>
            </a: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810260" algn="l"/>
              </a:tabLst>
            </a:pP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Агрегаторы клиентских данных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6"/>
              <a:tabLst>
                <a:tab pos="457200" algn="l"/>
              </a:tabLst>
            </a:pPr>
            <a:r>
              <a:rPr lang="ru-RU" sz="1800" b="1" dirty="0">
                <a:solidFill>
                  <a:srgbClr val="000000"/>
                </a:solidFill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Ко-пилотные решения: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810260" algn="l"/>
              </a:tabLst>
            </a:pP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Виртуальные ассистенты на базе искусственного интеллекта (</a:t>
            </a:r>
            <a:r>
              <a:rPr lang="ru-RU" sz="1800" dirty="0" err="1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СoPilot</a:t>
            </a: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-решения)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810260" algn="l"/>
              </a:tabLst>
            </a:pP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Системы анализа </a:t>
            </a:r>
            <a:r>
              <a:rPr lang="ru-RU" sz="1800" dirty="0" err="1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клиентопотока</a:t>
            </a: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 и триггерных событий на базе </a:t>
            </a:r>
            <a:r>
              <a:rPr lang="ru-RU" sz="1800" dirty="0" err="1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видеоаналитики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7"/>
              <a:tabLst>
                <a:tab pos="457200" algn="l"/>
              </a:tabLst>
            </a:pPr>
            <a:r>
              <a:rPr lang="ru-RU" sz="1800" b="1" dirty="0">
                <a:solidFill>
                  <a:srgbClr val="000000"/>
                </a:solidFill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Технологии геймификации: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810260" algn="l"/>
              </a:tabLst>
            </a:pP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Геймификация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810260" algn="l"/>
              </a:tabLst>
            </a:pP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Создание 3d персонажей и аватаров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8"/>
              <a:tabLst>
                <a:tab pos="457200" algn="l"/>
              </a:tabLst>
            </a:pPr>
            <a:r>
              <a:rPr lang="ru-RU" sz="1800" b="1" dirty="0">
                <a:solidFill>
                  <a:srgbClr val="000000"/>
                </a:solidFill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Технологии безопасности: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810260" algn="l"/>
              </a:tabLst>
            </a:pP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Кибербезопасность, защита информации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810260" algn="l"/>
              </a:tabLst>
            </a:pP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Биометрия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9"/>
              <a:tabLst>
                <a:tab pos="457200" algn="l"/>
              </a:tabLst>
            </a:pPr>
            <a:r>
              <a:rPr lang="ru-RU" sz="1800" b="1" dirty="0" err="1">
                <a:solidFill>
                  <a:srgbClr val="000000"/>
                </a:solidFill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HR</a:t>
            </a:r>
            <a:r>
              <a:rPr lang="ru-RU" sz="1800" b="1" dirty="0">
                <a:solidFill>
                  <a:srgbClr val="000000"/>
                </a:solidFill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-решения: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810260" algn="l"/>
              </a:tabLst>
            </a:pP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Расширение источников притока кандидатов на вакантные должности, средства лидогенерации и </a:t>
            </a:r>
            <a:r>
              <a:rPr lang="ru-RU" sz="1800" dirty="0" err="1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HR</a:t>
            </a: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-маркетинга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810260" algn="l"/>
              </a:tabLst>
            </a:pP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Средства анализа эффективности размещения вакансий и посадочных страниц карьерных порталов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810260" algn="l"/>
              </a:tabLst>
            </a:pP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Управление базой соискателей: агрегаторы, классификаторы, обогащение данных, фильтрация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810260" algn="l"/>
              </a:tabLst>
            </a:pP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Сервисы для коммуникации с соискателем: ИИ-ассистенты, коммуникационные платформы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810260" algn="l"/>
              </a:tabLst>
            </a:pP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Инструменты автоматизации первичного отбора кандидатов, цифровые помощники рекрутера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810260" algn="l"/>
              </a:tabLst>
            </a:pP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Скрининговые решения, анализ кандидатов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810260" algn="l"/>
              </a:tabLst>
            </a:pP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Построение карьерных траекторий для работающих сотрудников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810260" algn="l"/>
              </a:tabLst>
            </a:pP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Решения для </a:t>
            </a:r>
            <a:r>
              <a:rPr lang="ru-RU" sz="1800" dirty="0" err="1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пребординга</a:t>
            </a: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онбординга</a:t>
            </a: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 и адаптации персонала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810260" algn="l"/>
              </a:tabLst>
            </a:pP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Решения для мониторинга и снижения уровня стресса сотрудников, </a:t>
            </a:r>
            <a:r>
              <a:rPr lang="ru-RU" sz="1800" dirty="0" err="1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wellbeing</a:t>
            </a: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-приложения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810260" algn="l"/>
              </a:tabLst>
            </a:pP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Инструменты для оптимизации работы сотрудников контактных центров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10"/>
              <a:tabLst>
                <a:tab pos="457200" algn="l"/>
              </a:tabLst>
            </a:pPr>
            <a:r>
              <a:rPr lang="ru-RU" sz="1800" b="1" dirty="0">
                <a:solidFill>
                  <a:srgbClr val="000000"/>
                </a:solidFill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Обучение персонала: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810260" algn="l"/>
              </a:tabLst>
            </a:pP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Продукты для дистанционного мобильного обучения сотрудников: развития эмоционального интеллекта, речевые тренажеры, чат-боты для обучения и отработки навыков общения и работы с возражениями 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810260" algn="l"/>
              </a:tabLst>
            </a:pP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Решения, использующие новые методики обучения, ориентированные на поколение Z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810260" algn="l"/>
              </a:tabLst>
            </a:pP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Дополнительные методы обучения или закрепление навыков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810260" algn="l"/>
              </a:tabLst>
            </a:pP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Гибкие решения, позволяющие усваивать большие темы в короткие сроки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810260" algn="l"/>
              </a:tabLst>
            </a:pP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Контент для развития эмоционального интеллекта сотрудников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810260" algn="l"/>
              </a:tabLst>
            </a:pPr>
            <a:r>
              <a:rPr lang="ru-RU" sz="1800" dirty="0" err="1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VR</a:t>
            </a: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 и </a:t>
            </a:r>
            <a:r>
              <a:rPr lang="ru-RU" sz="1800" dirty="0" err="1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AR</a:t>
            </a: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 решения для бизнес-ситуаций (непромышленные кейсы)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11"/>
              <a:tabLst>
                <a:tab pos="457200" algn="l"/>
              </a:tabLst>
            </a:pPr>
            <a:r>
              <a:rPr lang="ru-RU" sz="1800" b="1" dirty="0">
                <a:solidFill>
                  <a:srgbClr val="000000"/>
                </a:solidFill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Другие тематики: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810260" algn="l"/>
              </a:tabLst>
            </a:pP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Open </a:t>
            </a:r>
            <a:r>
              <a:rPr lang="ru-RU" sz="1800" dirty="0" err="1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source</a:t>
            </a: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 технологии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810260" algn="l"/>
              </a:tabLst>
            </a:pP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Система управления базами данных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810260" algn="l"/>
              </a:tabLst>
            </a:pP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Инфраструктурное оборудование и ПО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810260" algn="l"/>
              </a:tabLst>
            </a:pPr>
            <a:r>
              <a:rPr lang="ru-RU" sz="1800" dirty="0">
                <a:effectLst/>
                <a:latin typeface="HSE Sans" panose="02000000000000000000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Прочие технологии и решения</a:t>
            </a:r>
            <a:endParaRPr lang="ru-RU" sz="18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="0" i="0" u="none" strike="noStrike" dirty="0">
              <a:effectLst/>
              <a:latin typeface="HSE Sans" panose="02000000000000000000" pitchFamily="2" charset="0"/>
            </a:endParaRPr>
          </a:p>
          <a:p>
            <a:endParaRPr lang="ru-RU" dirty="0">
              <a:latin typeface="HSE Sans" panose="02000000000000000000" pitchFamily="2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8A07E98-3561-2E8B-40AE-C077C0AA01D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48903-8EB5-294E-A216-6B54B0368783}" type="slidenum">
              <a:rPr lang="en-RU" smtClean="0"/>
              <a:t>2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848070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kern="100" dirty="0">
                <a:solidFill>
                  <a:srgbClr val="C00000"/>
                </a:solidFill>
                <a:effectLst/>
                <a:latin typeface="HSE Sans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ВНИМАНИЕ! </a:t>
            </a:r>
            <a:endParaRPr lang="ru-RU" b="0" i="0" u="none" strike="noStrike" dirty="0">
              <a:effectLst/>
              <a:latin typeface="HSE Sans" panose="02000000000000000000" pitchFamily="2" charset="0"/>
            </a:endParaRPr>
          </a:p>
          <a:p>
            <a:r>
              <a:rPr lang="ru-RU" dirty="0">
                <a:latin typeface="HSE Sans" panose="02000000000000000000" pitchFamily="2" charset="0"/>
              </a:rPr>
              <a:t>В данном разделе необходимо кратко изложить суть предлагаемого продукта/услуги/исследования/технологии (</a:t>
            </a:r>
            <a:r>
              <a:rPr lang="ru-RU" b="1" dirty="0">
                <a:latin typeface="HSE Sans" panose="02000000000000000000" pitchFamily="2" charset="0"/>
              </a:rPr>
              <a:t>основная информация</a:t>
            </a:r>
            <a:r>
              <a:rPr lang="ru-RU" dirty="0">
                <a:latin typeface="HSE Sans" panose="02000000000000000000" pitchFamily="2" charset="0"/>
              </a:rPr>
              <a:t>).</a:t>
            </a:r>
          </a:p>
          <a:p>
            <a:r>
              <a:rPr lang="ru-RU" dirty="0">
                <a:latin typeface="HSE Sans" panose="02000000000000000000" pitchFamily="2" charset="0"/>
              </a:rPr>
              <a:t>Необходимо сделать акцент на основном назначении, продемонстрировать выгоды, которые получит Банк ВТБ от приобретения / использования продукта (</a:t>
            </a:r>
            <a:r>
              <a:rPr lang="ru-RU" b="1" dirty="0">
                <a:latin typeface="HSE Sans" panose="02000000000000000000" pitchFamily="2" charset="0"/>
              </a:rPr>
              <a:t>основное назначение</a:t>
            </a:r>
            <a:r>
              <a:rPr lang="ru-RU" dirty="0">
                <a:latin typeface="HSE Sans" panose="02000000000000000000" pitchFamily="2" charset="0"/>
              </a:rPr>
              <a:t>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latin typeface="HSE Sans" panose="02000000000000000000" pitchFamily="2" charset="0"/>
              </a:rPr>
              <a:t>Дайте ключевые характеристики - это отличительные свойства, а не функции продукта/решения. </a:t>
            </a:r>
            <a:r>
              <a:rPr lang="ru-RU" sz="1200" kern="100" dirty="0">
                <a:effectLst/>
                <a:latin typeface="HSE Sans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Целесообразно представить перечень характеристик, которые выгодно отличает продукт/услугу от конкурентов.</a:t>
            </a:r>
            <a:endParaRPr lang="ru-RU" dirty="0">
              <a:latin typeface="HSE Sans" panose="02000000000000000000" pitchFamily="2" charset="0"/>
            </a:endParaRPr>
          </a:p>
          <a:p>
            <a:r>
              <a:rPr lang="ru-RU" dirty="0">
                <a:latin typeface="HSE Sans" panose="02000000000000000000" pitchFamily="2" charset="0"/>
              </a:rPr>
              <a:t>Указать ключевые составные элементы формируемого решения/услуги (</a:t>
            </a:r>
            <a:r>
              <a:rPr lang="ru-RU" b="1" dirty="0">
                <a:latin typeface="HSE Sans" panose="02000000000000000000" pitchFamily="2" charset="0"/>
              </a:rPr>
              <a:t>состав</a:t>
            </a:r>
            <a:r>
              <a:rPr lang="ru-RU" dirty="0">
                <a:latin typeface="HSE Sans" panose="02000000000000000000" pitchFamily="2" charset="0"/>
              </a:rPr>
              <a:t>). Например, дистрибутив ПО, руководства пользователя и администратора, веб-сайт, услуги доставки и технической поддержки 24/7 и т.п.</a:t>
            </a:r>
          </a:p>
          <a:p>
            <a:endParaRPr lang="ru-RU" dirty="0">
              <a:latin typeface="HSE Sans" panose="02000000000000000000" pitchFamily="2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48903-8EB5-294E-A216-6B54B0368783}" type="slidenum">
              <a:rPr lang="en-RU" smtClean="0"/>
              <a:t>3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047582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i="0" u="none" strike="noStrike" dirty="0">
                <a:effectLst/>
                <a:latin typeface="HSE Sans" panose="02000000000000000000" pitchFamily="2" charset="0"/>
              </a:rPr>
              <a:t>ВНИМАНИЕ!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/>
              <a:t>Сформулируйте </a:t>
            </a:r>
            <a:r>
              <a:rPr lang="ru-RU" sz="1800" b="1" dirty="0"/>
              <a:t>ожидаемые результаты по проекту </a:t>
            </a:r>
            <a:r>
              <a:rPr lang="ru-RU" sz="1800" dirty="0"/>
              <a:t>– это итог реализации проекта в целом, ими могут быть как количественные показатели, так и конкретные документированные результаты. Чтобы сформулировать ожидаемые результаты проекта, вначале задайте себе несколько вопросов: «Чего вы пытаетесь достичь с помощью проекта?», «Что будет считаться «успехом» данного проекта?», «Какой конечный результат необходимо получить для рыночного потребителя, университета и проектной команды?»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Для предлагаемых продуктовых решений, стартап проектов желательна демонстрация минимально жизнеспособного продукта (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MVP</a:t>
            </a:r>
            <a:r>
              <a:rPr lang="ru-RU" sz="18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) или функционального образца.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В рамках совместного проекта по созданию продуктового решения или в рамках </a:t>
            </a:r>
            <a:r>
              <a:rPr lang="en-US" sz="18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IT</a:t>
            </a:r>
            <a:r>
              <a:rPr lang="ru-RU" sz="18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-проекта может быть предусмотрено выполнение исследовательских работ, нацеленных на достижение заданных функциональных характеристик продукта или их улучшение.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Не рассматриваются концепции и идеи</a:t>
            </a:r>
            <a:r>
              <a:rPr lang="ru-RU" sz="18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а также заявки на проведение поисковых исследований.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b="1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Проект должен обладать научно-техническим заделом</a:t>
            </a:r>
            <a:r>
              <a:rPr lang="ru-RU" sz="18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накопленным в течение нескольких лет.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="0" i="0" u="none" strike="noStrike" dirty="0">
              <a:effectLst/>
              <a:latin typeface="HSE Sans" panose="02000000000000000000" pitchFamily="2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48903-8EB5-294E-A216-6B54B0368783}" type="slidenum">
              <a:rPr lang="en-RU" smtClean="0"/>
              <a:t>4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037348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i="0" u="none" strike="noStrike" dirty="0">
                <a:effectLst/>
                <a:latin typeface="HSE Sans" panose="02000000000000000000" pitchFamily="2" charset="0"/>
              </a:rPr>
              <a:t>ВНИМАНИЕ!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Бюджет проекта - общая стоимость всех ресурсов, необходимых для реализации проекта.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Важно наличие </a:t>
            </a:r>
            <a:r>
              <a:rPr lang="ru-RU" sz="1200" b="1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профессиональной команды</a:t>
            </a:r>
            <a:r>
              <a:rPr lang="ru-RU" sz="12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обладающей опытом работы и компетенциями в предметной области проекта не менее трех лет.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="0" i="0" u="none" strike="noStrike" dirty="0">
              <a:effectLst/>
              <a:latin typeface="HSE Sans" panose="02000000000000000000" pitchFamily="2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48903-8EB5-294E-A216-6B54B0368783}" type="slidenum">
              <a:rPr lang="en-RU" smtClean="0"/>
              <a:t>5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9329170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/>
              <a:t>ВНИМАНИЕ!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>
                <a:solidFill>
                  <a:schemeClr val="tx1"/>
                </a:solidFill>
                <a:latin typeface="HSE Sans" panose="02000000000000000000" pitchFamily="50" charset="-52"/>
              </a:rPr>
              <a:t>Текущий уровень развития </a:t>
            </a:r>
            <a:r>
              <a:rPr lang="ru-RU" sz="1200" b="0" dirty="0">
                <a:solidFill>
                  <a:schemeClr val="tx1"/>
                </a:solidFill>
                <a:latin typeface="HSE Sans" panose="02000000000000000000" pitchFamily="50" charset="-52"/>
              </a:rPr>
              <a:t>– выберите для каждого из направлений одно из 9 значений согласно представленной таблице, которое соответствует текущему уровню развития проекта. Например «</a:t>
            </a:r>
            <a:r>
              <a:rPr lang="en-US" sz="1200" b="0" dirty="0">
                <a:solidFill>
                  <a:schemeClr val="tx1"/>
                </a:solidFill>
                <a:latin typeface="HSE Sans" panose="02000000000000000000" pitchFamily="50" charset="-52"/>
              </a:rPr>
              <a:t>TRL </a:t>
            </a:r>
            <a:r>
              <a:rPr lang="ru-RU" sz="1200" b="0" dirty="0">
                <a:solidFill>
                  <a:schemeClr val="tx1"/>
                </a:solidFill>
                <a:latin typeface="HSE Sans" panose="02000000000000000000" pitchFamily="50" charset="-52"/>
              </a:rPr>
              <a:t>4</a:t>
            </a:r>
            <a:r>
              <a:rPr lang="en-US" sz="1200" b="0" dirty="0">
                <a:solidFill>
                  <a:schemeClr val="tx1"/>
                </a:solidFill>
                <a:latin typeface="HSE Sans" panose="02000000000000000000" pitchFamily="50" charset="-52"/>
              </a:rPr>
              <a:t> - </a:t>
            </a:r>
            <a:r>
              <a:rPr lang="ru-RU" sz="1200" dirty="0">
                <a:solidFill>
                  <a:schemeClr val="tx1"/>
                </a:solidFill>
                <a:effectLst/>
                <a:latin typeface="HSE Sans" panose="020000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Создан лабораторный образец продукта, основные узлы/модули собраны и протестированы, разработано техническое задание на создание продукта</a:t>
            </a:r>
            <a:r>
              <a:rPr lang="ru-RU" sz="1200" b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».</a:t>
            </a:r>
            <a:endParaRPr lang="ru-RU" sz="1200" b="0" dirty="0">
              <a:solidFill>
                <a:schemeClr val="tx1"/>
              </a:solidFill>
              <a:latin typeface="HSE Sans" panose="02000000000000000000" pitchFamily="50" charset="-52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48903-8EB5-294E-A216-6B54B0368783}" type="slidenum">
              <a:rPr lang="en-RU" smtClean="0"/>
              <a:t>6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6009685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48903-8EB5-294E-A216-6B54B0368783}" type="slidenum">
              <a:rPr lang="en-RU" smtClean="0"/>
              <a:t>7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5479960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6200F3-B796-78D8-3F7B-C1B04A220B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00705329-6C79-1F9E-832D-65B4C6CCBCC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CDD7B9EB-6B2D-16C4-0D46-BC21B7D598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="0" i="0" u="none" strike="noStrike" dirty="0">
              <a:effectLst/>
              <a:latin typeface="HSE Sans" panose="02000000000000000000" pitchFamily="2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E464909-EEB3-E126-2B10-F03159B3B3D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48903-8EB5-294E-A216-6B54B0368783}" type="slidenum">
              <a:rPr lang="en-RU" smtClean="0"/>
              <a:t>8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493628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ложк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8" descr="A blue circle with white text&#10;&#10;Description automatically generated with low confidence">
            <a:extLst>
              <a:ext uri="{FF2B5EF4-FFF2-40B4-BE49-F238E27FC236}">
                <a16:creationId xmlns:a16="http://schemas.microsoft.com/office/drawing/2014/main" id="{BA292C80-0DA8-194A-9A66-279048FA2A5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3859" y="962173"/>
            <a:ext cx="886499" cy="886499"/>
          </a:xfrm>
          <a:prstGeom prst="rect">
            <a:avLst/>
          </a:prstGeom>
        </p:spPr>
      </p:pic>
      <p:cxnSp>
        <p:nvCxnSpPr>
          <p:cNvPr id="11" name="Straight Connector 48">
            <a:extLst>
              <a:ext uri="{FF2B5EF4-FFF2-40B4-BE49-F238E27FC236}">
                <a16:creationId xmlns:a16="http://schemas.microsoft.com/office/drawing/2014/main" id="{313EF906-5BAC-0141-A198-076E155DF9E2}"/>
              </a:ext>
            </a:extLst>
          </p:cNvPr>
          <p:cNvCxnSpPr>
            <a:cxnSpLocks/>
          </p:cNvCxnSpPr>
          <p:nvPr userDrawn="1"/>
        </p:nvCxnSpPr>
        <p:spPr>
          <a:xfrm>
            <a:off x="6090212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50">
            <a:extLst>
              <a:ext uri="{FF2B5EF4-FFF2-40B4-BE49-F238E27FC236}">
                <a16:creationId xmlns:a16="http://schemas.microsoft.com/office/drawing/2014/main" id="{61206A97-26F2-E646-8775-9928FEF465B5}"/>
              </a:ext>
            </a:extLst>
          </p:cNvPr>
          <p:cNvCxnSpPr>
            <a:cxnSpLocks/>
          </p:cNvCxnSpPr>
          <p:nvPr userDrawn="1"/>
        </p:nvCxnSpPr>
        <p:spPr>
          <a:xfrm>
            <a:off x="8642581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51">
            <a:extLst>
              <a:ext uri="{FF2B5EF4-FFF2-40B4-BE49-F238E27FC236}">
                <a16:creationId xmlns:a16="http://schemas.microsoft.com/office/drawing/2014/main" id="{28E0E5F6-C1CA-9B41-B1DB-6E4FB509084D}"/>
              </a:ext>
            </a:extLst>
          </p:cNvPr>
          <p:cNvCxnSpPr>
            <a:cxnSpLocks/>
          </p:cNvCxnSpPr>
          <p:nvPr userDrawn="1"/>
        </p:nvCxnSpPr>
        <p:spPr>
          <a:xfrm>
            <a:off x="11179047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Заголовок 15">
            <a:extLst>
              <a:ext uri="{FF2B5EF4-FFF2-40B4-BE49-F238E27FC236}">
                <a16:creationId xmlns:a16="http://schemas.microsoft.com/office/drawing/2014/main" id="{6007C52F-2E27-E24A-B9DC-AAAB052DBD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7967" y="2404670"/>
            <a:ext cx="7634059" cy="1978323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4300" b="0" i="0" baseline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презентации</a:t>
            </a:r>
            <a:b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может быть набрано в две </a:t>
            </a:r>
            <a:b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или три строки (43 </a:t>
            </a:r>
            <a:r>
              <a:rPr lang="en-GB" sz="4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4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4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5" name="Текст 24">
            <a:extLst>
              <a:ext uri="{FF2B5EF4-FFF2-40B4-BE49-F238E27FC236}">
                <a16:creationId xmlns:a16="http://schemas.microsoft.com/office/drawing/2014/main" id="{40A04329-C800-BB42-BFE0-7E3C68848DA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59420" y="1173829"/>
            <a:ext cx="2278063" cy="463186"/>
          </a:xfrm>
        </p:spPr>
        <p:txBody>
          <a:bodyPr lIns="0" tIns="0" rIns="0" bIns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200" dirty="0">
                <a:latin typeface="HSE Sans" panose="02000000000000000000" pitchFamily="2" charset="0"/>
              </a:rPr>
            </a:br>
            <a:r>
              <a:rPr lang="ru-RU" sz="12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200" dirty="0">
                <a:latin typeface="HSE Sans" panose="02000000000000000000" pitchFamily="2" charset="0"/>
              </a:rPr>
              <a:t> (12pt)</a:t>
            </a:r>
            <a:endParaRPr lang="ru-RU" sz="1200" dirty="0">
              <a:latin typeface="HSE Sans" panose="02000000000000000000" pitchFamily="2" charset="0"/>
            </a:endParaRPr>
          </a:p>
        </p:txBody>
      </p:sp>
      <p:sp>
        <p:nvSpPr>
          <p:cNvPr id="27" name="Текст 26">
            <a:extLst>
              <a:ext uri="{FF2B5EF4-FFF2-40B4-BE49-F238E27FC236}">
                <a16:creationId xmlns:a16="http://schemas.microsoft.com/office/drawing/2014/main" id="{98337931-3EC2-F348-99EA-860F4FFDC188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8786720" y="1173829"/>
            <a:ext cx="2217738" cy="463186"/>
          </a:xfrm>
        </p:spPr>
        <p:txBody>
          <a:bodyPr lIns="0" tIns="0" rIns="0" bIns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dirty="0">
                <a:latin typeface="HSE Sans" panose="02000000000000000000" pitchFamily="2" charset="0"/>
              </a:rPr>
              <a:t>Москва</a:t>
            </a:r>
            <a:br>
              <a:rPr lang="ru-RU" sz="1200" dirty="0">
                <a:latin typeface="HSE Sans" panose="02000000000000000000" pitchFamily="2" charset="0"/>
              </a:rPr>
            </a:br>
            <a:r>
              <a:rPr lang="ru-RU" sz="1200" dirty="0">
                <a:latin typeface="HSE Sans" panose="02000000000000000000" pitchFamily="2" charset="0"/>
              </a:rPr>
              <a:t>2022</a:t>
            </a:r>
            <a:r>
              <a:rPr lang="en-GB" sz="1200" dirty="0">
                <a:latin typeface="HSE Sans" panose="02000000000000000000" pitchFamily="2" charset="0"/>
              </a:rPr>
              <a:t> (12pt)</a:t>
            </a:r>
            <a:endParaRPr lang="ru-RU" sz="1200" dirty="0">
              <a:latin typeface="HSE Sans" panose="02000000000000000000" pitchFamily="2" charset="0"/>
            </a:endParaRPr>
          </a:p>
        </p:txBody>
      </p:sp>
      <p:sp>
        <p:nvSpPr>
          <p:cNvPr id="29" name="Текст 28">
            <a:extLst>
              <a:ext uri="{FF2B5EF4-FFF2-40B4-BE49-F238E27FC236}">
                <a16:creationId xmlns:a16="http://schemas.microsoft.com/office/drawing/2014/main" id="{EEA7A79B-D410-B44F-BF32-C3EAEFC20A6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27967" y="4824914"/>
            <a:ext cx="7625267" cy="652860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600" dirty="0">
                <a:latin typeface="HSE Sans" panose="02000000000000000000" pitchFamily="2" charset="0"/>
              </a:rPr>
              <a:t>Если нужно больше места, то используйте подзаголовок</a:t>
            </a:r>
            <a:r>
              <a:rPr lang="en-GB" sz="1600" dirty="0">
                <a:latin typeface="HSE Sans" panose="02000000000000000000" pitchFamily="2" charset="0"/>
              </a:rPr>
              <a:t> (16 </a:t>
            </a:r>
            <a:r>
              <a:rPr lang="en-GB" sz="1600" dirty="0" err="1">
                <a:latin typeface="HSE Sans" panose="02000000000000000000" pitchFamily="2" charset="0"/>
              </a:rPr>
              <a:t>pt</a:t>
            </a:r>
            <a:r>
              <a:rPr lang="en-GB" sz="1600" dirty="0">
                <a:latin typeface="HSE Sans" panose="02000000000000000000" pitchFamily="2" charset="0"/>
              </a:rPr>
              <a:t>)</a:t>
            </a:r>
            <a:endParaRPr lang="ru-RU" sz="1600" dirty="0">
              <a:latin typeface="HSE Sans" panose="02000000000000000000" pitchFamily="2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9D17B685-1B8B-94E7-A99C-D62D8817D15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187723" y="1047633"/>
            <a:ext cx="2743200" cy="633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8959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цве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86CF47C6-D972-9E44-A717-6848F3489399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412FEF63-77C0-7C4A-B9BE-4BC0EEEEB78C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C4F550E9-E979-284D-B65F-44E092DD9D02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A39D099-B515-F343-BF7A-A95468DA3860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396B1F99-9711-C64F-A7C9-4F1D89E7F11D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39">
            <a:extLst>
              <a:ext uri="{FF2B5EF4-FFF2-40B4-BE49-F238E27FC236}">
                <a16:creationId xmlns:a16="http://schemas.microsoft.com/office/drawing/2014/main" id="{5A73F99D-6D58-724E-ADB3-150D9B24F8C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6" name="Текст 39">
            <a:extLst>
              <a:ext uri="{FF2B5EF4-FFF2-40B4-BE49-F238E27FC236}">
                <a16:creationId xmlns:a16="http://schemas.microsoft.com/office/drawing/2014/main" id="{7E89E360-BE39-5041-BAD6-C7B708340AA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9" name="Заголовок 31">
            <a:extLst>
              <a:ext uri="{FF2B5EF4-FFF2-40B4-BE49-F238E27FC236}">
                <a16:creationId xmlns:a16="http://schemas.microsoft.com/office/drawing/2014/main" id="{1C20890C-BC1C-0745-9AF3-46700BA27C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9" y="1447790"/>
            <a:ext cx="432253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Дополнительная 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цветовая гамма</a:t>
            </a: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id="{CA2589F7-4500-024F-8E07-D726629A599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Для оформления графиков, таблиц, диаграмм могут потребоваться дополнительные цвета и вы совершенно правы, задавая вопрос, какие цвета использовать и где их взять. Мы предлагаем использовать палитру цветов Вышки для этих целей.</a:t>
            </a:r>
          </a:p>
        </p:txBody>
      </p:sp>
      <p:sp>
        <p:nvSpPr>
          <p:cNvPr id="21" name="Oval 5">
            <a:extLst>
              <a:ext uri="{FF2B5EF4-FFF2-40B4-BE49-F238E27FC236}">
                <a16:creationId xmlns:a16="http://schemas.microsoft.com/office/drawing/2014/main" id="{D2CA403A-98E7-6C42-8F44-30AB6622C802}"/>
              </a:ext>
            </a:extLst>
          </p:cNvPr>
          <p:cNvSpPr/>
          <p:nvPr userDrawn="1"/>
        </p:nvSpPr>
        <p:spPr>
          <a:xfrm>
            <a:off x="5392982" y="1447790"/>
            <a:ext cx="830997" cy="830997"/>
          </a:xfrm>
          <a:prstGeom prst="ellipse">
            <a:avLst/>
          </a:prstGeom>
          <a:solidFill>
            <a:srgbClr val="0E2D69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2" name="Oval 20">
            <a:extLst>
              <a:ext uri="{FF2B5EF4-FFF2-40B4-BE49-F238E27FC236}">
                <a16:creationId xmlns:a16="http://schemas.microsoft.com/office/drawing/2014/main" id="{42ABAA5D-E7AB-6E48-9D43-A48178C9BDD4}"/>
              </a:ext>
            </a:extLst>
          </p:cNvPr>
          <p:cNvSpPr/>
          <p:nvPr userDrawn="1"/>
        </p:nvSpPr>
        <p:spPr>
          <a:xfrm>
            <a:off x="6742925" y="1447790"/>
            <a:ext cx="830997" cy="830997"/>
          </a:xfrm>
          <a:prstGeom prst="ellipse">
            <a:avLst/>
          </a:prstGeom>
          <a:solidFill>
            <a:srgbClr val="234A9B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09F185A-8F67-9C42-A7C5-87E483F4FC19}"/>
              </a:ext>
            </a:extLst>
          </p:cNvPr>
          <p:cNvSpPr/>
          <p:nvPr userDrawn="1"/>
        </p:nvSpPr>
        <p:spPr>
          <a:xfrm>
            <a:off x="8092868" y="1447790"/>
            <a:ext cx="830997" cy="830997"/>
          </a:xfrm>
          <a:prstGeom prst="ellipse">
            <a:avLst/>
          </a:prstGeom>
          <a:solidFill>
            <a:srgbClr val="11A0D7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79AE0F6-4E37-6C4D-AF45-824EEE489A15}"/>
              </a:ext>
            </a:extLst>
          </p:cNvPr>
          <p:cNvSpPr/>
          <p:nvPr userDrawn="1"/>
        </p:nvSpPr>
        <p:spPr>
          <a:xfrm>
            <a:off x="9442811" y="1447790"/>
            <a:ext cx="830997" cy="830997"/>
          </a:xfrm>
          <a:prstGeom prst="ellipse">
            <a:avLst/>
          </a:prstGeom>
          <a:solidFill>
            <a:srgbClr val="029C6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5" name="Oval 26">
            <a:extLst>
              <a:ext uri="{FF2B5EF4-FFF2-40B4-BE49-F238E27FC236}">
                <a16:creationId xmlns:a16="http://schemas.microsoft.com/office/drawing/2014/main" id="{330C0EA4-7FD1-CE4D-AC95-8C484C5AC790}"/>
              </a:ext>
            </a:extLst>
          </p:cNvPr>
          <p:cNvSpPr/>
          <p:nvPr userDrawn="1"/>
        </p:nvSpPr>
        <p:spPr>
          <a:xfrm>
            <a:off x="10792754" y="1447790"/>
            <a:ext cx="830997" cy="830997"/>
          </a:xfrm>
          <a:prstGeom prst="ellipse">
            <a:avLst/>
          </a:prstGeom>
          <a:solidFill>
            <a:srgbClr val="EB681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6" name="Oval 29">
            <a:extLst>
              <a:ext uri="{FF2B5EF4-FFF2-40B4-BE49-F238E27FC236}">
                <a16:creationId xmlns:a16="http://schemas.microsoft.com/office/drawing/2014/main" id="{4C53CF3D-7EFB-DF4F-8EA6-5644574E9AFB}"/>
              </a:ext>
            </a:extLst>
          </p:cNvPr>
          <p:cNvSpPr/>
          <p:nvPr userDrawn="1"/>
        </p:nvSpPr>
        <p:spPr>
          <a:xfrm>
            <a:off x="5392982" y="2708699"/>
            <a:ext cx="830997" cy="830997"/>
          </a:xfrm>
          <a:prstGeom prst="ellipse">
            <a:avLst/>
          </a:prstGeom>
          <a:solidFill>
            <a:srgbClr val="7D4EBA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7" name="Oval 33">
            <a:extLst>
              <a:ext uri="{FF2B5EF4-FFF2-40B4-BE49-F238E27FC236}">
                <a16:creationId xmlns:a16="http://schemas.microsoft.com/office/drawing/2014/main" id="{B42CE88A-E9A3-2A4E-BD50-EB37311F39EC}"/>
              </a:ext>
            </a:extLst>
          </p:cNvPr>
          <p:cNvSpPr/>
          <p:nvPr userDrawn="1"/>
        </p:nvSpPr>
        <p:spPr>
          <a:xfrm>
            <a:off x="6742925" y="2708699"/>
            <a:ext cx="830997" cy="830997"/>
          </a:xfrm>
          <a:prstGeom prst="ellipse">
            <a:avLst/>
          </a:prstGeom>
          <a:solidFill>
            <a:srgbClr val="E61F3D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8" name="Oval 34">
            <a:extLst>
              <a:ext uri="{FF2B5EF4-FFF2-40B4-BE49-F238E27FC236}">
                <a16:creationId xmlns:a16="http://schemas.microsoft.com/office/drawing/2014/main" id="{B699EFDF-DB9D-3C4F-9D1F-461508017BDA}"/>
              </a:ext>
            </a:extLst>
          </p:cNvPr>
          <p:cNvSpPr/>
          <p:nvPr userDrawn="1"/>
        </p:nvSpPr>
        <p:spPr>
          <a:xfrm>
            <a:off x="8092868" y="2708699"/>
            <a:ext cx="830997" cy="830997"/>
          </a:xfrm>
          <a:prstGeom prst="ellipse">
            <a:avLst/>
          </a:prstGeom>
          <a:solidFill>
            <a:srgbClr val="FBBA0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9" name="Oval 35">
            <a:extLst>
              <a:ext uri="{FF2B5EF4-FFF2-40B4-BE49-F238E27FC236}">
                <a16:creationId xmlns:a16="http://schemas.microsoft.com/office/drawing/2014/main" id="{5DF3131C-EEA1-5446-B567-C9DA0A2A1AFF}"/>
              </a:ext>
            </a:extLst>
          </p:cNvPr>
          <p:cNvSpPr/>
          <p:nvPr userDrawn="1"/>
        </p:nvSpPr>
        <p:spPr>
          <a:xfrm>
            <a:off x="9442811" y="2708699"/>
            <a:ext cx="830997" cy="830997"/>
          </a:xfrm>
          <a:prstGeom prst="ellipse">
            <a:avLst/>
          </a:prstGeom>
          <a:solidFill>
            <a:srgbClr val="7DA0D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0" name="Oval 36">
            <a:extLst>
              <a:ext uri="{FF2B5EF4-FFF2-40B4-BE49-F238E27FC236}">
                <a16:creationId xmlns:a16="http://schemas.microsoft.com/office/drawing/2014/main" id="{6D03B317-B61D-2945-8C0A-A6EBD87ACD07}"/>
              </a:ext>
            </a:extLst>
          </p:cNvPr>
          <p:cNvSpPr/>
          <p:nvPr userDrawn="1"/>
        </p:nvSpPr>
        <p:spPr>
          <a:xfrm>
            <a:off x="10792754" y="2708699"/>
            <a:ext cx="830997" cy="830997"/>
          </a:xfrm>
          <a:prstGeom prst="ellipse">
            <a:avLst/>
          </a:prstGeom>
          <a:solidFill>
            <a:srgbClr val="47A0A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1" name="Oval 37">
            <a:extLst>
              <a:ext uri="{FF2B5EF4-FFF2-40B4-BE49-F238E27FC236}">
                <a16:creationId xmlns:a16="http://schemas.microsoft.com/office/drawing/2014/main" id="{9C0266F1-C0B7-624A-A873-5F2C8801E766}"/>
              </a:ext>
            </a:extLst>
          </p:cNvPr>
          <p:cNvSpPr/>
          <p:nvPr userDrawn="1"/>
        </p:nvSpPr>
        <p:spPr>
          <a:xfrm>
            <a:off x="5392982" y="3969609"/>
            <a:ext cx="830997" cy="830997"/>
          </a:xfrm>
          <a:prstGeom prst="ellipse">
            <a:avLst/>
          </a:prstGeom>
          <a:solidFill>
            <a:srgbClr val="EB8C3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2" name="Oval 38">
            <a:extLst>
              <a:ext uri="{FF2B5EF4-FFF2-40B4-BE49-F238E27FC236}">
                <a16:creationId xmlns:a16="http://schemas.microsoft.com/office/drawing/2014/main" id="{30C0C10E-388C-9843-8270-19D471BD3756}"/>
              </a:ext>
            </a:extLst>
          </p:cNvPr>
          <p:cNvSpPr/>
          <p:nvPr userDrawn="1"/>
        </p:nvSpPr>
        <p:spPr>
          <a:xfrm>
            <a:off x="6742925" y="3969609"/>
            <a:ext cx="830997" cy="830997"/>
          </a:xfrm>
          <a:prstGeom prst="ellipse">
            <a:avLst/>
          </a:prstGeom>
          <a:solidFill>
            <a:srgbClr val="96628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3" name="Oval 39">
            <a:extLst>
              <a:ext uri="{FF2B5EF4-FFF2-40B4-BE49-F238E27FC236}">
                <a16:creationId xmlns:a16="http://schemas.microsoft.com/office/drawing/2014/main" id="{87047EA3-79D2-8644-A568-E64AA1D7D370}"/>
              </a:ext>
            </a:extLst>
          </p:cNvPr>
          <p:cNvSpPr/>
          <p:nvPr userDrawn="1"/>
        </p:nvSpPr>
        <p:spPr>
          <a:xfrm>
            <a:off x="8092868" y="3969609"/>
            <a:ext cx="830997" cy="830997"/>
          </a:xfrm>
          <a:prstGeom prst="ellipse">
            <a:avLst/>
          </a:prstGeom>
          <a:solidFill>
            <a:srgbClr val="CD5A5A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4" name="Oval 40">
            <a:extLst>
              <a:ext uri="{FF2B5EF4-FFF2-40B4-BE49-F238E27FC236}">
                <a16:creationId xmlns:a16="http://schemas.microsoft.com/office/drawing/2014/main" id="{7F5D1C6B-4E6B-0346-A5DC-C511DB14EFD6}"/>
              </a:ext>
            </a:extLst>
          </p:cNvPr>
          <p:cNvSpPr/>
          <p:nvPr userDrawn="1"/>
        </p:nvSpPr>
        <p:spPr>
          <a:xfrm>
            <a:off x="9442811" y="3969609"/>
            <a:ext cx="830997" cy="830997"/>
          </a:xfrm>
          <a:prstGeom prst="ellipse">
            <a:avLst/>
          </a:prstGeom>
          <a:solidFill>
            <a:srgbClr val="FFD74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5" name="Oval 41">
            <a:extLst>
              <a:ext uri="{FF2B5EF4-FFF2-40B4-BE49-F238E27FC236}">
                <a16:creationId xmlns:a16="http://schemas.microsoft.com/office/drawing/2014/main" id="{EB421DBA-35DE-2C4F-A89E-27F0998EF4E8}"/>
              </a:ext>
            </a:extLst>
          </p:cNvPr>
          <p:cNvSpPr/>
          <p:nvPr userDrawn="1"/>
        </p:nvSpPr>
        <p:spPr>
          <a:xfrm>
            <a:off x="10792754" y="3969609"/>
            <a:ext cx="830997" cy="830997"/>
          </a:xfrm>
          <a:prstGeom prst="ellipse">
            <a:avLst/>
          </a:prstGeom>
          <a:solidFill>
            <a:srgbClr val="CDDDF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6" name="Oval 42">
            <a:extLst>
              <a:ext uri="{FF2B5EF4-FFF2-40B4-BE49-F238E27FC236}">
                <a16:creationId xmlns:a16="http://schemas.microsoft.com/office/drawing/2014/main" id="{081BD842-A9A1-5B44-81ED-A97BA390032B}"/>
              </a:ext>
            </a:extLst>
          </p:cNvPr>
          <p:cNvSpPr/>
          <p:nvPr userDrawn="1"/>
        </p:nvSpPr>
        <p:spPr>
          <a:xfrm>
            <a:off x="5392982" y="5249769"/>
            <a:ext cx="830997" cy="830997"/>
          </a:xfrm>
          <a:prstGeom prst="ellipse">
            <a:avLst/>
          </a:prstGeom>
          <a:solidFill>
            <a:srgbClr val="D7EBB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7" name="Oval 43">
            <a:extLst>
              <a:ext uri="{FF2B5EF4-FFF2-40B4-BE49-F238E27FC236}">
                <a16:creationId xmlns:a16="http://schemas.microsoft.com/office/drawing/2014/main" id="{036EE7D2-A33A-434C-B272-C82E2CDD4D4D}"/>
              </a:ext>
            </a:extLst>
          </p:cNvPr>
          <p:cNvSpPr/>
          <p:nvPr userDrawn="1"/>
        </p:nvSpPr>
        <p:spPr>
          <a:xfrm>
            <a:off x="6742925" y="5249769"/>
            <a:ext cx="830997" cy="830997"/>
          </a:xfrm>
          <a:prstGeom prst="ellipse">
            <a:avLst/>
          </a:prstGeom>
          <a:solidFill>
            <a:srgbClr val="FFDC9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8" name="Oval 44">
            <a:extLst>
              <a:ext uri="{FF2B5EF4-FFF2-40B4-BE49-F238E27FC236}">
                <a16:creationId xmlns:a16="http://schemas.microsoft.com/office/drawing/2014/main" id="{7DD65DA4-F076-C242-813E-8C17DCABCCFB}"/>
              </a:ext>
            </a:extLst>
          </p:cNvPr>
          <p:cNvSpPr/>
          <p:nvPr userDrawn="1"/>
        </p:nvSpPr>
        <p:spPr>
          <a:xfrm>
            <a:off x="8092868" y="5249769"/>
            <a:ext cx="830997" cy="830997"/>
          </a:xfrm>
          <a:prstGeom prst="ellipse">
            <a:avLst/>
          </a:prstGeom>
          <a:solidFill>
            <a:srgbClr val="D7C3F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9" name="Oval 45">
            <a:extLst>
              <a:ext uri="{FF2B5EF4-FFF2-40B4-BE49-F238E27FC236}">
                <a16:creationId xmlns:a16="http://schemas.microsoft.com/office/drawing/2014/main" id="{8A44D99D-BF66-2848-B460-F59D8ECF5690}"/>
              </a:ext>
            </a:extLst>
          </p:cNvPr>
          <p:cNvSpPr/>
          <p:nvPr userDrawn="1"/>
        </p:nvSpPr>
        <p:spPr>
          <a:xfrm>
            <a:off x="9442811" y="5249769"/>
            <a:ext cx="830997" cy="830997"/>
          </a:xfrm>
          <a:prstGeom prst="ellipse">
            <a:avLst/>
          </a:prstGeom>
          <a:solidFill>
            <a:srgbClr val="F6C3C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40" name="Oval 46">
            <a:extLst>
              <a:ext uri="{FF2B5EF4-FFF2-40B4-BE49-F238E27FC236}">
                <a16:creationId xmlns:a16="http://schemas.microsoft.com/office/drawing/2014/main" id="{9B130CEB-3D74-B647-BA6B-32F7D70FD354}"/>
              </a:ext>
            </a:extLst>
          </p:cNvPr>
          <p:cNvSpPr/>
          <p:nvPr userDrawn="1"/>
        </p:nvSpPr>
        <p:spPr>
          <a:xfrm>
            <a:off x="10792754" y="5249769"/>
            <a:ext cx="830997" cy="830997"/>
          </a:xfrm>
          <a:prstGeom prst="ellipse">
            <a:avLst/>
          </a:prstGeom>
          <a:solidFill>
            <a:srgbClr val="FFF07D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pic>
        <p:nvPicPr>
          <p:cNvPr id="41" name="Рисунок 40">
            <a:extLst>
              <a:ext uri="{FF2B5EF4-FFF2-40B4-BE49-F238E27FC236}">
                <a16:creationId xmlns:a16="http://schemas.microsoft.com/office/drawing/2014/main" id="{83553F4A-3241-4653-8134-D42925EE145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97957" y="464363"/>
            <a:ext cx="2652300" cy="448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054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чистый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62CDF50E-4D58-AF4A-ABFD-140AF88B3681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62171D1-2A5B-7A4A-9760-17CCE51B9802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id="{3C71A0C3-CD3E-0748-98E5-6B2507CAB296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4" descr="Icon&#10;&#10;Description automatically generated">
            <a:extLst>
              <a:ext uri="{FF2B5EF4-FFF2-40B4-BE49-F238E27FC236}">
                <a16:creationId xmlns:a16="http://schemas.microsoft.com/office/drawing/2014/main" id="{C162804F-B0FD-1AA3-ACEF-1C45DB4184B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E295EEA-DF65-4DDC-6475-0D1009B532E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82180" y="445206"/>
            <a:ext cx="2036507" cy="46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20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чисты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Icon&#10;&#10;Description automatically generated">
            <a:extLst>
              <a:ext uri="{FF2B5EF4-FFF2-40B4-BE49-F238E27FC236}">
                <a16:creationId xmlns:a16="http://schemas.microsoft.com/office/drawing/2014/main" id="{6979649B-3470-BF68-B9C3-14EEFFBB356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6696EBC-4873-4B78-B796-F144207152B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82180" y="445206"/>
            <a:ext cx="2036507" cy="46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06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Icon&#10;&#10;Description automatically generated">
            <a:extLst>
              <a:ext uri="{FF2B5EF4-FFF2-40B4-BE49-F238E27FC236}">
                <a16:creationId xmlns:a16="http://schemas.microsoft.com/office/drawing/2014/main" id="{4A1436AC-5F96-2A4F-BFC7-B3442083EBE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13" name="Straight Connector 25">
            <a:extLst>
              <a:ext uri="{FF2B5EF4-FFF2-40B4-BE49-F238E27FC236}">
                <a16:creationId xmlns:a16="http://schemas.microsoft.com/office/drawing/2014/main" id="{DD1C71CA-B883-AF42-959D-BCA5690AAA4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24D3A12E-0E10-C441-81D2-C3C1EB6A053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9" name="Straight Connector 59">
            <a:extLst>
              <a:ext uri="{FF2B5EF4-FFF2-40B4-BE49-F238E27FC236}">
                <a16:creationId xmlns:a16="http://schemas.microsoft.com/office/drawing/2014/main" id="{3447008E-4F3B-FC4E-B96D-3927FAE1ED17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Рисунок 23">
            <a:extLst>
              <a:ext uri="{FF2B5EF4-FFF2-40B4-BE49-F238E27FC236}">
                <a16:creationId xmlns:a16="http://schemas.microsoft.com/office/drawing/2014/main" id="{61115A7A-23E5-E442-9551-F72F1CDA57B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684653" y="1447790"/>
            <a:ext cx="4325167" cy="4325107"/>
          </a:xfrm>
          <a:solidFill>
            <a:srgbClr val="D9D9D9"/>
          </a:solidFill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2800" dirty="0">
                <a:solidFill>
                  <a:schemeClr val="tx1"/>
                </a:solidFill>
                <a:latin typeface="HSE Sans" panose="02000000000000000000" pitchFamily="2" charset="0"/>
              </a:rPr>
              <a:t>Чтобы слайд не выглядел пустым, сюда можно поставить иллюстрацию или фотографию</a:t>
            </a:r>
            <a:endParaRPr lang="en-RU" sz="2800">
              <a:solidFill>
                <a:schemeClr val="tx1"/>
              </a:solidFill>
              <a:latin typeface="HSE Sans" panose="02000000000000000000" pitchFamily="2" charset="0"/>
            </a:endParaRPr>
          </a:p>
        </p:txBody>
      </p:sp>
      <p:sp>
        <p:nvSpPr>
          <p:cNvPr id="32" name="Заголовок 31">
            <a:extLst>
              <a:ext uri="{FF2B5EF4-FFF2-40B4-BE49-F238E27FC236}">
                <a16:creationId xmlns:a16="http://schemas.microsoft.com/office/drawing/2014/main" id="{9ED7AA97-D972-DF4F-B662-A65F2A544C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8" y="1447790"/>
            <a:ext cx="524556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36" name="Текст 35">
            <a:extLst>
              <a:ext uri="{FF2B5EF4-FFF2-40B4-BE49-F238E27FC236}">
                <a16:creationId xmlns:a16="http://schemas.microsoft.com/office/drawing/2014/main" id="{69E35E54-2B19-7441-876F-1C6A84F4F15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7" y="2379663"/>
            <a:ext cx="5245561" cy="3393234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lvl="0"/>
            <a:r>
              <a:rPr lang="ru-RU" dirty="0"/>
              <a:t>Небольшие куски текста (13</a:t>
            </a:r>
            <a:r>
              <a:rPr lang="en-US" dirty="0" err="1"/>
              <a:t>pt</a:t>
            </a:r>
            <a:r>
              <a:rPr lang="en-US" dirty="0"/>
              <a:t>) </a:t>
            </a:r>
            <a:r>
              <a:rPr lang="ru-RU" dirty="0"/>
              <a:t>можно набирать в одну колонку, но не делайте колонку на всю ширину экрана. 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 Если у вас есть свободное пространство и вы считаете, что текст одинок и ему нужна компания, то поставьте рядом небольшое изображение, которое иллюстрирует ваш текст или дополняет его.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461070F-10A5-9AEA-F514-DA44E785DE0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82180" y="445206"/>
            <a:ext cx="2036507" cy="46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287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96EDC73C-5A3C-014E-8E52-04CAFCA9B20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5E88681-53A8-3B45-B80A-372EDFB53883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EDA7D8BF-DF37-704F-B77F-7E40752ACE25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Заголовок 31">
            <a:extLst>
              <a:ext uri="{FF2B5EF4-FFF2-40B4-BE49-F238E27FC236}">
                <a16:creationId xmlns:a16="http://schemas.microsoft.com/office/drawing/2014/main" id="{76942483-EB13-0A4B-8060-DB65024C29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7" name="Текст 35">
            <a:extLst>
              <a:ext uri="{FF2B5EF4-FFF2-40B4-BE49-F238E27FC236}">
                <a16:creationId xmlns:a16="http://schemas.microsoft.com/office/drawing/2014/main" id="{66FAD63B-F743-0F47-BBE3-D7731766705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7" y="2379663"/>
            <a:ext cx="11057971" cy="3745092"/>
          </a:xfrm>
        </p:spPr>
        <p:txBody>
          <a:bodyPr lIns="0" tIns="0" rIns="0" numCol="3" spcCol="25200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300" dirty="0">
                <a:latin typeface="HSE Sans" panose="02000000000000000000" pitchFamily="2" charset="0"/>
              </a:rPr>
              <a:t>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</a:t>
            </a:r>
          </a:p>
        </p:txBody>
      </p:sp>
      <p:pic>
        <p:nvPicPr>
          <p:cNvPr id="4" name="Picture 4" descr="Icon&#10;&#10;Description automatically generated">
            <a:extLst>
              <a:ext uri="{FF2B5EF4-FFF2-40B4-BE49-F238E27FC236}">
                <a16:creationId xmlns:a16="http://schemas.microsoft.com/office/drawing/2014/main" id="{B4D77963-5E40-95BA-18FA-925D439FF4F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55ACC0D-71C4-021A-55D4-21D0F93FFE7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82180" y="445206"/>
            <a:ext cx="2036507" cy="46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183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3137B760-1A50-1845-B7F2-1EF31C71C72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5ECCF8F-5855-7943-B503-5573887A534D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FB81B23D-CDD8-E64C-9887-3540F7EE1C4B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Текст 35">
            <a:extLst>
              <a:ext uri="{FF2B5EF4-FFF2-40B4-BE49-F238E27FC236}">
                <a16:creationId xmlns:a16="http://schemas.microsoft.com/office/drawing/2014/main" id="{5163BE0A-A745-414A-AF21-D968BD69D2D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lvl="0"/>
            <a:r>
              <a:rPr lang="ru-RU" dirty="0"/>
              <a:t>Небольшие куски текста (13</a:t>
            </a:r>
            <a:r>
              <a:rPr lang="en-US" dirty="0" err="1"/>
              <a:t>pt</a:t>
            </a:r>
            <a:r>
              <a:rPr lang="en-US" dirty="0"/>
              <a:t>) </a:t>
            </a:r>
            <a:r>
              <a:rPr lang="ru-RU" dirty="0"/>
              <a:t>можно набирать в одну колонку, но не делайте колонку на всю ширину экрана. 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 Если у вас есть свободное пространство и вы считаете, что текст одинок и ему нужна компания, то поставьте рядом небольшое изображение, которое иллюстрирует ваш текст или дополняет его.</a:t>
            </a: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id="{B3D47CF6-5FC1-2346-8894-A7CC39063DE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3" name="Текст 22">
            <a:extLst>
              <a:ext uri="{FF2B5EF4-FFF2-40B4-BE49-F238E27FC236}">
                <a16:creationId xmlns:a16="http://schemas.microsoft.com/office/drawing/2014/main" id="{CD14B8F3-89C2-9F45-809E-D1EAF85AC56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59892" y="2379663"/>
            <a:ext cx="5383968" cy="3451794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3200" dirty="0">
                <a:solidFill>
                  <a:srgbClr val="102D69"/>
                </a:solidFill>
                <a:latin typeface="HSE Sans" panose="02000000000000000000" pitchFamily="2" charset="0"/>
              </a:rPr>
              <a:t>Небольшую фразу, с важной информацией, можно выделить, набрав ее более крупным кеглем, чем обычный  текст. Делать это часто не рекомендуется.</a:t>
            </a:r>
          </a:p>
          <a:p>
            <a:pPr lvl="0"/>
            <a:endParaRPr lang="ru-RU" dirty="0"/>
          </a:p>
        </p:txBody>
      </p:sp>
      <p:sp>
        <p:nvSpPr>
          <p:cNvPr id="25" name="Заголовок 31">
            <a:extLst>
              <a:ext uri="{FF2B5EF4-FFF2-40B4-BE49-F238E27FC236}">
                <a16:creationId xmlns:a16="http://schemas.microsoft.com/office/drawing/2014/main" id="{B32DC3D4-97A5-3E4F-A29B-422D5E3129B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pic>
        <p:nvPicPr>
          <p:cNvPr id="2" name="Picture 4" descr="Icon&#10;&#10;Description automatically generated">
            <a:extLst>
              <a:ext uri="{FF2B5EF4-FFF2-40B4-BE49-F238E27FC236}">
                <a16:creationId xmlns:a16="http://schemas.microsoft.com/office/drawing/2014/main" id="{B896617E-5EC4-755D-9261-4AA265E3CDB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B8665E9-A328-4F30-FD22-61EEBCF80AD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82180" y="445206"/>
            <a:ext cx="2036507" cy="46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795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ик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FDDF48AB-D8AE-0E42-A544-8EA5B8744778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6DF89EC-1E7C-3B40-85F4-6D19A7D29AC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019D6862-BD52-734D-9E19-38C147CA2D29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Заголовок 31">
            <a:extLst>
              <a:ext uri="{FF2B5EF4-FFF2-40B4-BE49-F238E27FC236}">
                <a16:creationId xmlns:a16="http://schemas.microsoft.com/office/drawing/2014/main" id="{B3F16318-C9C3-B948-A508-4BC53D0B77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9" y="1447790"/>
            <a:ext cx="432253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8" name="Текст 35">
            <a:extLst>
              <a:ext uri="{FF2B5EF4-FFF2-40B4-BE49-F238E27FC236}">
                <a16:creationId xmlns:a16="http://schemas.microsoft.com/office/drawing/2014/main" id="{23B3E5FB-BBCE-4149-AD9A-8CAB06CC9FC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  <p:sp>
        <p:nvSpPr>
          <p:cNvPr id="19" name="Текст 35">
            <a:extLst>
              <a:ext uri="{FF2B5EF4-FFF2-40B4-BE49-F238E27FC236}">
                <a16:creationId xmlns:a16="http://schemas.microsoft.com/office/drawing/2014/main" id="{658542D3-7E45-6E46-8039-27C4C43DD6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1" name="Диаграмма 7">
            <a:extLst>
              <a:ext uri="{FF2B5EF4-FFF2-40B4-BE49-F238E27FC236}">
                <a16:creationId xmlns:a16="http://schemas.microsoft.com/office/drawing/2014/main" id="{57965DCA-4776-7546-97FD-A69317A34CF2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272097" y="1447790"/>
            <a:ext cx="6371768" cy="4289457"/>
          </a:xfrm>
        </p:spPr>
        <p:txBody>
          <a:bodyPr/>
          <a:lstStyle/>
          <a:p>
            <a:endParaRPr lang="ru-RU"/>
          </a:p>
        </p:txBody>
      </p:sp>
      <p:pic>
        <p:nvPicPr>
          <p:cNvPr id="2" name="Picture 4" descr="Icon&#10;&#10;Description automatically generated">
            <a:extLst>
              <a:ext uri="{FF2B5EF4-FFF2-40B4-BE49-F238E27FC236}">
                <a16:creationId xmlns:a16="http://schemas.microsoft.com/office/drawing/2014/main" id="{0DDB96F8-3E61-272E-BB82-1557387398F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63EF4C2-4D86-C8B6-7807-7A2C149AEFC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82180" y="445206"/>
            <a:ext cx="2036507" cy="46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11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ик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6C0A681B-44BF-6A46-98D8-483EF13B9114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65A5D7C-EB12-9D4D-A99A-4B26C81B738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id="{D4C3D74D-BE91-9547-ADCA-ACCE93C18789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Текст 35">
            <a:extLst>
              <a:ext uri="{FF2B5EF4-FFF2-40B4-BE49-F238E27FC236}">
                <a16:creationId xmlns:a16="http://schemas.microsoft.com/office/drawing/2014/main" id="{5812BF3C-1D24-3640-84D2-BFFCA525AE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1" name="Диаграмма 7">
            <a:extLst>
              <a:ext uri="{FF2B5EF4-FFF2-40B4-BE49-F238E27FC236}">
                <a16:creationId xmlns:a16="http://schemas.microsoft.com/office/drawing/2014/main" id="{BCBBDD44-9DC9-F74E-979F-120A7BBD4EE1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272097" y="1447790"/>
            <a:ext cx="6371768" cy="4289457"/>
          </a:xfrm>
        </p:spPr>
        <p:txBody>
          <a:bodyPr/>
          <a:lstStyle/>
          <a:p>
            <a:endParaRPr lang="ru-RU"/>
          </a:p>
        </p:txBody>
      </p:sp>
      <p:sp>
        <p:nvSpPr>
          <p:cNvPr id="23" name="Текст 22">
            <a:extLst>
              <a:ext uri="{FF2B5EF4-FFF2-40B4-BE49-F238E27FC236}">
                <a16:creationId xmlns:a16="http://schemas.microsoft.com/office/drawing/2014/main" id="{7C68DF7B-E804-E44B-83DF-5DC36AF76F4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8" y="1447064"/>
            <a:ext cx="4322762" cy="703205"/>
          </a:xfrm>
        </p:spPr>
        <p:txBody>
          <a:bodyPr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графика. Обратите внимание, что название графика набирается меньшим кеглем, чем заголовок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 (16pt)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8" name="Текст 35">
            <a:extLst>
              <a:ext uri="{FF2B5EF4-FFF2-40B4-BE49-F238E27FC236}">
                <a16:creationId xmlns:a16="http://schemas.microsoft.com/office/drawing/2014/main" id="{89E931D8-2901-A54D-86EA-096E47B8188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  <p:pic>
        <p:nvPicPr>
          <p:cNvPr id="2" name="Picture 4" descr="Icon&#10;&#10;Description automatically generated">
            <a:extLst>
              <a:ext uri="{FF2B5EF4-FFF2-40B4-BE49-F238E27FC236}">
                <a16:creationId xmlns:a16="http://schemas.microsoft.com/office/drawing/2014/main" id="{77F891AE-D399-8753-6258-C5FD8B99D48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BAF80C2-36CC-7264-383F-C068B29D486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82180" y="445206"/>
            <a:ext cx="2036507" cy="46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89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Цифры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25">
            <a:extLst>
              <a:ext uri="{FF2B5EF4-FFF2-40B4-BE49-F238E27FC236}">
                <a16:creationId xmlns:a16="http://schemas.microsoft.com/office/drawing/2014/main" id="{0A610A45-8712-8A45-AFB3-931CF468EC32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0460EF6-ECAD-8941-8132-1B3E005D606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1" name="Straight Connector 59">
            <a:extLst>
              <a:ext uri="{FF2B5EF4-FFF2-40B4-BE49-F238E27FC236}">
                <a16:creationId xmlns:a16="http://schemas.microsoft.com/office/drawing/2014/main" id="{41AE56A2-5FAA-FD44-AE1A-338E1E304184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Заголовок 31">
            <a:extLst>
              <a:ext uri="{FF2B5EF4-FFF2-40B4-BE49-F238E27FC236}">
                <a16:creationId xmlns:a16="http://schemas.microsoft.com/office/drawing/2014/main" id="{3B28B62E-5EE9-834C-9BB6-BD66079B81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4" name="Текст 35">
            <a:extLst>
              <a:ext uri="{FF2B5EF4-FFF2-40B4-BE49-F238E27FC236}">
                <a16:creationId xmlns:a16="http://schemas.microsoft.com/office/drawing/2014/main" id="{621215DE-C1FD-2B4C-B236-AF679CF906B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75076" y="4103994"/>
            <a:ext cx="2758143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5" name="Текст 35">
            <a:extLst>
              <a:ext uri="{FF2B5EF4-FFF2-40B4-BE49-F238E27FC236}">
                <a16:creationId xmlns:a16="http://schemas.microsoft.com/office/drawing/2014/main" id="{8BC2F90D-0CE0-574C-A7C1-EAA3E6F1AB5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047007" y="4103994"/>
            <a:ext cx="2757612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6" name="Текст 35">
            <a:extLst>
              <a:ext uri="{FF2B5EF4-FFF2-40B4-BE49-F238E27FC236}">
                <a16:creationId xmlns:a16="http://schemas.microsoft.com/office/drawing/2014/main" id="{239E188B-2696-8A48-9F8A-36223EEF61E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18938" y="4103994"/>
            <a:ext cx="2757612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8" name="Текст 27">
            <a:extLst>
              <a:ext uri="{FF2B5EF4-FFF2-40B4-BE49-F238E27FC236}">
                <a16:creationId xmlns:a16="http://schemas.microsoft.com/office/drawing/2014/main" id="{379BF4C6-F899-294C-B88E-8363AFBEEC2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5076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152</a:t>
            </a:r>
            <a:endParaRPr lang="ru-RU" dirty="0"/>
          </a:p>
        </p:txBody>
      </p:sp>
      <p:sp>
        <p:nvSpPr>
          <p:cNvPr id="29" name="Текст 27">
            <a:extLst>
              <a:ext uri="{FF2B5EF4-FFF2-40B4-BE49-F238E27FC236}">
                <a16:creationId xmlns:a16="http://schemas.microsoft.com/office/drawing/2014/main" id="{DE7F352B-F6D9-B545-A835-443A55956E7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047007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95</a:t>
            </a:r>
            <a:endParaRPr lang="ru-RU" dirty="0"/>
          </a:p>
        </p:txBody>
      </p:sp>
      <p:sp>
        <p:nvSpPr>
          <p:cNvPr id="30" name="Текст 27">
            <a:extLst>
              <a:ext uri="{FF2B5EF4-FFF2-40B4-BE49-F238E27FC236}">
                <a16:creationId xmlns:a16="http://schemas.microsoft.com/office/drawing/2014/main" id="{D1D5AF9F-C1B0-7842-8789-1DB8963D981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518938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284</a:t>
            </a:r>
            <a:endParaRPr lang="ru-RU" dirty="0"/>
          </a:p>
        </p:txBody>
      </p:sp>
      <p:pic>
        <p:nvPicPr>
          <p:cNvPr id="2" name="Picture 4" descr="Icon&#10;&#10;Description automatically generated">
            <a:extLst>
              <a:ext uri="{FF2B5EF4-FFF2-40B4-BE49-F238E27FC236}">
                <a16:creationId xmlns:a16="http://schemas.microsoft.com/office/drawing/2014/main" id="{1E8130DF-93BE-80B6-8FAC-51D479977E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BBBABE4-397B-48F5-62FE-4A61D17D9BF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82180" y="445206"/>
            <a:ext cx="2036507" cy="46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052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25">
            <a:extLst>
              <a:ext uri="{FF2B5EF4-FFF2-40B4-BE49-F238E27FC236}">
                <a16:creationId xmlns:a16="http://schemas.microsoft.com/office/drawing/2014/main" id="{0EA4A057-F0CB-E04F-B472-4A1ABFB64C66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64502F5-56EE-354B-A3B1-E79F8B005172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0" name="Straight Connector 59">
            <a:extLst>
              <a:ext uri="{FF2B5EF4-FFF2-40B4-BE49-F238E27FC236}">
                <a16:creationId xmlns:a16="http://schemas.microsoft.com/office/drawing/2014/main" id="{A80E0956-5C10-CC40-A426-CBD2E0C4158E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Текст 22">
            <a:extLst>
              <a:ext uri="{FF2B5EF4-FFF2-40B4-BE49-F238E27FC236}">
                <a16:creationId xmlns:a16="http://schemas.microsoft.com/office/drawing/2014/main" id="{51340CB4-0355-3640-A212-F684523CDCC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7" y="1447065"/>
            <a:ext cx="11058065" cy="307778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таблицы. Обратите внимание, что название графика набирается меньшим кеглем, чем заголовок (16</a:t>
            </a:r>
            <a:r>
              <a:rPr lang="en-GB" sz="16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id="{8C6F2EA4-CEDC-324C-9C06-8713118041E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788" y="5739189"/>
            <a:ext cx="6824303" cy="703205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300" b="0" dirty="0">
                <a:ln>
                  <a:noFill/>
                </a:ln>
                <a:latin typeface="HSE Sans" panose="02000000000000000000" pitchFamily="2" charset="0"/>
              </a:rPr>
              <a:t>Мы рекомендуем очень аккуратно использовать жирное начертание, старайтесь выделять жирным самое важное. </a:t>
            </a:r>
            <a:r>
              <a:rPr lang="ru-RU" sz="1300" dirty="0">
                <a:latin typeface="HSE Sans" panose="02000000000000000000" pitchFamily="2" charset="0"/>
              </a:rPr>
              <a:t>Также старайтесь не использовать выделение жирным начертанием вместе с заливкой ячеек каким-либо цветом, достаточно и одного акцента.</a:t>
            </a:r>
            <a:endParaRPr lang="en-RU" sz="1300" b="0">
              <a:ln>
                <a:noFill/>
              </a:ln>
              <a:latin typeface="HSE Sans" panose="02000000000000000000" pitchFamily="2" charset="0"/>
            </a:endParaRPr>
          </a:p>
        </p:txBody>
      </p:sp>
      <p:sp>
        <p:nvSpPr>
          <p:cNvPr id="19" name="Таблица 18">
            <a:extLst>
              <a:ext uri="{FF2B5EF4-FFF2-40B4-BE49-F238E27FC236}">
                <a16:creationId xmlns:a16="http://schemas.microsoft.com/office/drawing/2014/main" id="{7B291085-A9B9-D842-B1A7-96258FAF012C}"/>
              </a:ext>
            </a:extLst>
          </p:cNvPr>
          <p:cNvSpPr>
            <a:spLocks noGrp="1"/>
          </p:cNvSpPr>
          <p:nvPr>
            <p:ph type="tbl" sz="quarter" idx="19"/>
          </p:nvPr>
        </p:nvSpPr>
        <p:spPr>
          <a:xfrm>
            <a:off x="585787" y="1984076"/>
            <a:ext cx="11058527" cy="3519576"/>
          </a:xfrm>
        </p:spPr>
        <p:txBody>
          <a:bodyPr/>
          <a:lstStyle/>
          <a:p>
            <a:endParaRPr lang="ru-RU"/>
          </a:p>
        </p:txBody>
      </p:sp>
      <p:pic>
        <p:nvPicPr>
          <p:cNvPr id="2" name="Picture 4" descr="Icon&#10;&#10;Description automatically generated">
            <a:extLst>
              <a:ext uri="{FF2B5EF4-FFF2-40B4-BE49-F238E27FC236}">
                <a16:creationId xmlns:a16="http://schemas.microsoft.com/office/drawing/2014/main" id="{F8DB5AD3-2DB5-BBEB-BA28-D01FD516F75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8F49AA9-8198-E913-17BD-3641EE679A9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82180" y="445206"/>
            <a:ext cx="2036507" cy="46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160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E0144DF2-9891-324D-B34E-AFA025FBCBF9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33F65D6-1072-F140-B6A5-758D7B595A92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id="{5F1F09D4-22FA-7B4B-9488-F8FDDCC2D447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Текст 22">
            <a:extLst>
              <a:ext uri="{FF2B5EF4-FFF2-40B4-BE49-F238E27FC236}">
                <a16:creationId xmlns:a16="http://schemas.microsoft.com/office/drawing/2014/main" id="{4D940599-2B77-CE47-91E6-CDB51ADE184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7" y="1447064"/>
            <a:ext cx="7617877" cy="537011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таблицы. Обратите внимание, что название графика набирается меньшим кеглем, чем заголовок (16</a:t>
            </a:r>
            <a:r>
              <a:rPr lang="en-GB" sz="16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9" name="Текст 16">
            <a:extLst>
              <a:ext uri="{FF2B5EF4-FFF2-40B4-BE49-F238E27FC236}">
                <a16:creationId xmlns:a16="http://schemas.microsoft.com/office/drawing/2014/main" id="{A7333712-9DED-4F4B-B209-2F13075EDB3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788" y="5739189"/>
            <a:ext cx="6824303" cy="703205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300" b="0" dirty="0">
                <a:ln>
                  <a:noFill/>
                </a:ln>
                <a:latin typeface="HSE Sans" panose="02000000000000000000" pitchFamily="2" charset="0"/>
              </a:rPr>
              <a:t>Мы рекомендуем очень аккуратно использовать жирное начертание, старайтесь выделять жирным самое важное. </a:t>
            </a:r>
            <a:r>
              <a:rPr lang="ru-RU" sz="1300" dirty="0">
                <a:latin typeface="HSE Sans" panose="02000000000000000000" pitchFamily="2" charset="0"/>
              </a:rPr>
              <a:t>Также старайтесь не использовать выделение жирным начертанием вместе с заливкой ячеек каким-либо цветом, достаточно и одного акцента.</a:t>
            </a:r>
            <a:endParaRPr lang="en-RU" sz="1300" b="0">
              <a:ln>
                <a:noFill/>
              </a:ln>
              <a:latin typeface="HSE Sans" panose="02000000000000000000" pitchFamily="2" charset="0"/>
            </a:endParaRPr>
          </a:p>
        </p:txBody>
      </p:sp>
      <p:sp>
        <p:nvSpPr>
          <p:cNvPr id="20" name="Таблица 18">
            <a:extLst>
              <a:ext uri="{FF2B5EF4-FFF2-40B4-BE49-F238E27FC236}">
                <a16:creationId xmlns:a16="http://schemas.microsoft.com/office/drawing/2014/main" id="{DD467C42-8209-B740-8419-DBB6A6F7D5EE}"/>
              </a:ext>
            </a:extLst>
          </p:cNvPr>
          <p:cNvSpPr>
            <a:spLocks noGrp="1"/>
          </p:cNvSpPr>
          <p:nvPr>
            <p:ph type="tbl" sz="quarter" idx="19"/>
          </p:nvPr>
        </p:nvSpPr>
        <p:spPr>
          <a:xfrm>
            <a:off x="585787" y="2208362"/>
            <a:ext cx="7617895" cy="3295290"/>
          </a:xfrm>
        </p:spPr>
        <p:txBody>
          <a:bodyPr/>
          <a:lstStyle/>
          <a:p>
            <a:endParaRPr lang="ru-RU"/>
          </a:p>
        </p:txBody>
      </p:sp>
      <p:sp>
        <p:nvSpPr>
          <p:cNvPr id="21" name="Текст 35">
            <a:extLst>
              <a:ext uri="{FF2B5EF4-FFF2-40B4-BE49-F238E27FC236}">
                <a16:creationId xmlns:a16="http://schemas.microsoft.com/office/drawing/2014/main" id="{B4309850-76EA-224C-A9E2-B6BBDBF99DE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686807" y="2208363"/>
            <a:ext cx="2930666" cy="2570672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  <p:pic>
        <p:nvPicPr>
          <p:cNvPr id="2" name="Picture 4" descr="Icon&#10;&#10;Description automatically generated">
            <a:extLst>
              <a:ext uri="{FF2B5EF4-FFF2-40B4-BE49-F238E27FC236}">
                <a16:creationId xmlns:a16="http://schemas.microsoft.com/office/drawing/2014/main" id="{C4A21DAC-EE4B-7884-D785-353BD869CA0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D123B2F-3897-0859-3337-89E839A6D93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82180" y="445206"/>
            <a:ext cx="2036507" cy="46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77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3F8FDE-7383-E947-8568-FF6B7A776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8E6541-45CA-8B42-98B4-D42737B85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0645B-C5D9-8544-BBF2-E4A13F8E40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63DFB-8595-A44B-9F09-A50FA310E559}" type="datetimeFigureOut">
              <a:rPr lang="en-RU" smtClean="0"/>
              <a:t>02/17/2025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52289-7F57-544F-95EE-F8B2E10627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C5F56-F795-5643-ABE3-DDED218698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0F133-126C-5944-A0E4-6A9616EDC0DA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578506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4" r:id="rId7"/>
    <p:sldLayoutId id="2147483655" r:id="rId8"/>
    <p:sldLayoutId id="2147483656" r:id="rId9"/>
    <p:sldLayoutId id="2147483658" r:id="rId10"/>
    <p:sldLayoutId id="2147483657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>
            <a:extLst>
              <a:ext uri="{FF2B5EF4-FFF2-40B4-BE49-F238E27FC236}">
                <a16:creationId xmlns:a16="http://schemas.microsoft.com/office/drawing/2014/main" id="{C6FAE0FA-3CAF-BA4B-8F9F-5FEF3C2F3CC6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8786720" y="1187841"/>
            <a:ext cx="2217738" cy="463186"/>
          </a:xfrm>
        </p:spPr>
        <p:txBody>
          <a:bodyPr/>
          <a:lstStyle/>
          <a:p>
            <a:r>
              <a:rPr lang="ru-RU" dirty="0"/>
              <a:t>Москва </a:t>
            </a:r>
          </a:p>
          <a:p>
            <a:r>
              <a:rPr lang="ru-RU" dirty="0"/>
              <a:t>2025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14246" y="2725840"/>
            <a:ext cx="9943237" cy="1085656"/>
          </a:xfrm>
        </p:spPr>
        <p:txBody>
          <a:bodyPr>
            <a:noAutofit/>
          </a:bodyPr>
          <a:lstStyle/>
          <a:p>
            <a:r>
              <a:rPr lang="ru-RU" sz="3200" dirty="0"/>
              <a:t>«</a:t>
            </a:r>
            <a:r>
              <a:rPr lang="ru-RU" sz="3200" b="1" dirty="0">
                <a:solidFill>
                  <a:schemeClr val="tx1"/>
                </a:solidFill>
              </a:rPr>
              <a:t>НАИМЕНОВАНИЕ</a:t>
            </a:r>
            <a:r>
              <a:rPr lang="ru-RU" sz="3200" dirty="0"/>
              <a:t>»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E21E6D-1E75-5830-309B-C08A7F1A8F3F}"/>
              </a:ext>
            </a:extLst>
          </p:cNvPr>
          <p:cNvSpPr txBox="1">
            <a:spLocks/>
          </p:cNvSpPr>
          <p:nvPr/>
        </p:nvSpPr>
        <p:spPr>
          <a:xfrm>
            <a:off x="1061221" y="5036406"/>
            <a:ext cx="10130654" cy="853755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300" b="0" i="0" kern="1200" baseline="0">
                <a:solidFill>
                  <a:srgbClr val="0E2D69"/>
                </a:solidFill>
                <a:latin typeface="HSE Sans" panose="02000000000000000000" pitchFamily="2" charset="0"/>
                <a:ea typeface="+mj-ea"/>
                <a:cs typeface="+mj-cs"/>
              </a:defRPr>
            </a:lvl1pPr>
          </a:lstStyle>
          <a:p>
            <a:r>
              <a:rPr lang="ru-RU" sz="1600" dirty="0"/>
              <a:t>Подразделение:</a:t>
            </a:r>
          </a:p>
          <a:p>
            <a:r>
              <a:rPr lang="ru-RU" sz="1600" dirty="0"/>
              <a:t>ФИО руководителя проекта: </a:t>
            </a:r>
          </a:p>
          <a:p>
            <a:r>
              <a:rPr lang="ru-RU" sz="1600" dirty="0"/>
              <a:t>Тел.: 				</a:t>
            </a:r>
            <a:r>
              <a:rPr lang="en-US" sz="1600" dirty="0"/>
              <a:t>E-mail:</a:t>
            </a:r>
            <a:endParaRPr lang="ru-RU" sz="1600" dirty="0"/>
          </a:p>
        </p:txBody>
      </p:sp>
      <p:sp>
        <p:nvSpPr>
          <p:cNvPr id="4" name="Текст 5">
            <a:extLst>
              <a:ext uri="{FF2B5EF4-FFF2-40B4-BE49-F238E27FC236}">
                <a16:creationId xmlns:a16="http://schemas.microsoft.com/office/drawing/2014/main" id="{213AF94B-5A13-D21B-8D85-9304946EDD95}"/>
              </a:ext>
            </a:extLst>
          </p:cNvPr>
          <p:cNvSpPr txBox="1">
            <a:spLocks/>
          </p:cNvSpPr>
          <p:nvPr/>
        </p:nvSpPr>
        <p:spPr>
          <a:xfrm>
            <a:off x="1014246" y="2286776"/>
            <a:ext cx="7625267" cy="422328"/>
          </a:xfrm>
          <a:prstGeom prst="rect">
            <a:avLst/>
          </a:prstGeom>
        </p:spPr>
        <p:txBody>
          <a:bodyPr vert="horz" lIns="0" tIns="0" rIns="0" bIns="0" rtlCol="0">
            <a:normAutofit lnSpcReduction="10000"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i="0" kern="120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dirty="0"/>
              <a:t>Проектное предложение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4E0D79CC-9A32-78DD-010F-5BEAEB29F453}"/>
              </a:ext>
            </a:extLst>
          </p:cNvPr>
          <p:cNvSpPr txBox="1">
            <a:spLocks/>
          </p:cNvSpPr>
          <p:nvPr/>
        </p:nvSpPr>
        <p:spPr>
          <a:xfrm>
            <a:off x="1061221" y="3728655"/>
            <a:ext cx="5034779" cy="410718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300" b="0" i="0" kern="1200" baseline="0">
                <a:solidFill>
                  <a:srgbClr val="0E2D69"/>
                </a:solidFill>
                <a:latin typeface="HSE Sans" panose="02000000000000000000" pitchFamily="2" charset="0"/>
                <a:ea typeface="+mj-ea"/>
                <a:cs typeface="+mj-cs"/>
              </a:defRPr>
            </a:lvl1pPr>
          </a:lstStyle>
          <a:p>
            <a:r>
              <a:rPr lang="ru-RU" sz="1600" dirty="0"/>
              <a:t>Тематическое направление: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79A17BC-B7C0-89E1-D45D-F8C859E3AE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6790" y="1207245"/>
            <a:ext cx="887024" cy="337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325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08F58A-FEB9-6EE8-EA27-ABFCB5424F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393EDB3E-9C71-B9E3-2898-C1AA380AEE07}"/>
              </a:ext>
            </a:extLst>
          </p:cNvPr>
          <p:cNvSpPr/>
          <p:nvPr/>
        </p:nvSpPr>
        <p:spPr>
          <a:xfrm>
            <a:off x="448056" y="1221526"/>
            <a:ext cx="111861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2400" b="1" dirty="0">
                <a:solidFill>
                  <a:srgbClr val="102D69"/>
                </a:solidFill>
                <a:latin typeface="HSE Sans" panose="02000000000000000000" pitchFamily="50" charset="-52"/>
                <a:sym typeface="Helvetica Light"/>
              </a:rPr>
              <a:t>Актуальность и значимость проекта в тематической области: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4DD3BC5-F2AA-29D5-BA7A-A8506266F35A}"/>
              </a:ext>
            </a:extLst>
          </p:cNvPr>
          <p:cNvSpPr txBox="1"/>
          <p:nvPr/>
        </p:nvSpPr>
        <p:spPr>
          <a:xfrm>
            <a:off x="734568" y="1870432"/>
            <a:ext cx="10899648" cy="132343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RU"/>
            </a:defPPr>
            <a:lvl1pPr lvl="0">
              <a:defRPr sz="1600" b="1">
                <a:latin typeface="HSE Sans" panose="02000000000000000000" pitchFamily="50" charset="-52"/>
              </a:defRPr>
            </a:lvl1pPr>
          </a:lstStyle>
          <a:p>
            <a:pPr algn="l" fontAlgn="base"/>
            <a:r>
              <a:rPr lang="ru-RU" b="0" dirty="0"/>
              <a:t>Дайте описание существующей проблемы, которую решает проект в выбранной тематической области </a:t>
            </a:r>
          </a:p>
          <a:p>
            <a:pPr algn="l" fontAlgn="base"/>
            <a:endParaRPr lang="ru-RU" b="0" dirty="0"/>
          </a:p>
          <a:p>
            <a:pPr algn="l" fontAlgn="base"/>
            <a:r>
              <a:rPr lang="ru-RU" b="0" dirty="0"/>
              <a:t>Какую значимость имеет реализация проекта для </a:t>
            </a:r>
            <a:r>
              <a:rPr lang="ru-RU" b="0" dirty="0" err="1"/>
              <a:t>ФинТеха</a:t>
            </a:r>
            <a:r>
              <a:rPr lang="ru-RU" b="0" dirty="0"/>
              <a:t>?</a:t>
            </a:r>
          </a:p>
          <a:p>
            <a:r>
              <a:rPr lang="ru-RU" b="0" dirty="0"/>
              <a:t>Какую пользу принесет проект Банку ВТБ?</a:t>
            </a:r>
          </a:p>
          <a:p>
            <a:endParaRPr lang="ru-RU" b="0" i="1" dirty="0">
              <a:sym typeface="Helvetica Light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BF9B27B-217C-E415-30D7-AEBC281416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3469" y="516129"/>
            <a:ext cx="887024" cy="337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541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21FB9872-8056-CDEB-2E60-9A58FD343EF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42010" y="1253878"/>
            <a:ext cx="8810996" cy="369332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ru-RU" b="1" dirty="0">
                <a:solidFill>
                  <a:srgbClr val="102D69"/>
                </a:solidFill>
                <a:latin typeface="HSE Sans" panose="02000000000000000000" pitchFamily="50" charset="-52"/>
                <a:ea typeface="+mn-ea"/>
                <a:cs typeface="+mn-cs"/>
                <a:sym typeface="Arial Narrow"/>
              </a:rPr>
              <a:t>Описание концепции предлагаемого решения или услуги:</a:t>
            </a:r>
            <a:endParaRPr lang="ru-RU" b="1" dirty="0">
              <a:solidFill>
                <a:srgbClr val="102D69"/>
              </a:solidFill>
              <a:latin typeface="HSE Sans" panose="02000000000000000000" pitchFamily="50" charset="-52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57784" y="2024320"/>
            <a:ext cx="108996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HSE Sans" panose="02000000000000000000" pitchFamily="50" charset="-52"/>
                <a:sym typeface="Helvetica Light"/>
              </a:rPr>
              <a:t> </a:t>
            </a:r>
            <a:endParaRPr lang="ru-RU" dirty="0">
              <a:solidFill>
                <a:schemeClr val="bg2">
                  <a:lumMod val="50000"/>
                </a:schemeClr>
              </a:solidFill>
              <a:latin typeface="HSE Sans" panose="02000000000000000000" pitchFamily="50" charset="-52"/>
              <a:sym typeface="Helvetica Ligh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DD4E7A-8AE5-259D-4F82-64979C28FFF8}"/>
              </a:ext>
            </a:extLst>
          </p:cNvPr>
          <p:cNvSpPr txBox="1"/>
          <p:nvPr/>
        </p:nvSpPr>
        <p:spPr>
          <a:xfrm>
            <a:off x="814959" y="1868100"/>
            <a:ext cx="11092206" cy="156966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RU"/>
            </a:defPPr>
            <a:lvl1pPr lvl="0">
              <a:defRPr sz="1600" b="1">
                <a:latin typeface="HSE Sans" panose="02000000000000000000" pitchFamily="50" charset="-52"/>
              </a:defRPr>
            </a:lvl1pPr>
          </a:lstStyle>
          <a:p>
            <a:r>
              <a:rPr lang="ru-RU" b="0" dirty="0"/>
              <a:t>Какое решение или услугу предлагается создать/сформировать</a:t>
            </a:r>
          </a:p>
          <a:p>
            <a:r>
              <a:rPr lang="ru-RU" b="0" dirty="0"/>
              <a:t>Каково их назначение?</a:t>
            </a:r>
          </a:p>
          <a:p>
            <a:r>
              <a:rPr lang="ru-RU" b="0" dirty="0"/>
              <a:t>Каков их состав, компоненты, архитектура, и т.п.?</a:t>
            </a:r>
          </a:p>
          <a:p>
            <a:r>
              <a:rPr lang="ru-RU" b="0" dirty="0"/>
              <a:t>Каковы ключевые характеристики?</a:t>
            </a:r>
          </a:p>
          <a:p>
            <a:r>
              <a:rPr lang="ru-RU" b="0" dirty="0"/>
              <a:t>Основные требования для развертывания, тестирования решения/услуги?</a:t>
            </a:r>
          </a:p>
          <a:p>
            <a:endParaRPr lang="ru-RU" b="0" i="1" dirty="0">
              <a:sym typeface="Helvetica Light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495FE49-059E-833D-FE4B-F772EAA2F8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3469" y="516129"/>
            <a:ext cx="887024" cy="337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372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4">
            <a:extLst>
              <a:ext uri="{FF2B5EF4-FFF2-40B4-BE49-F238E27FC236}">
                <a16:creationId xmlns:a16="http://schemas.microsoft.com/office/drawing/2014/main" id="{21FB9872-8056-CDEB-2E60-9A58FD343EF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42010" y="1253878"/>
            <a:ext cx="8810996" cy="369332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lvl="0"/>
            <a:r>
              <a:rPr lang="ru-RU" b="1" dirty="0"/>
              <a:t>Планируемые этапы реализации проекта:</a:t>
            </a:r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DD4E7A-8AE5-259D-4F82-64979C28FFF8}"/>
              </a:ext>
            </a:extLst>
          </p:cNvPr>
          <p:cNvSpPr txBox="1"/>
          <p:nvPr/>
        </p:nvSpPr>
        <p:spPr>
          <a:xfrm>
            <a:off x="813930" y="1913589"/>
            <a:ext cx="10806570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RU"/>
            </a:defPPr>
            <a:lvl1pPr lvl="0">
              <a:defRPr sz="1600" b="1">
                <a:latin typeface="HSE Sans" panose="02000000000000000000" pitchFamily="50" charset="-52"/>
              </a:defRPr>
            </a:lvl1pPr>
          </a:lstStyle>
          <a:p>
            <a:pPr lvl="0"/>
            <a:r>
              <a:rPr lang="ru-RU" b="0" dirty="0"/>
              <a:t>Основные этапы и задачи проекта</a:t>
            </a:r>
          </a:p>
          <a:p>
            <a:pPr lvl="0"/>
            <a:r>
              <a:rPr lang="ru-RU" b="0" dirty="0"/>
              <a:t>Сроки реализации: временные рамки каждого этапа</a:t>
            </a:r>
          </a:p>
          <a:p>
            <a:pPr lvl="0"/>
            <a:r>
              <a:rPr lang="ru-RU" b="0" dirty="0"/>
              <a:t>Результаты, ожидаемые на каждом из этапов проекта</a:t>
            </a:r>
          </a:p>
        </p:txBody>
      </p:sp>
      <p:sp>
        <p:nvSpPr>
          <p:cNvPr id="9" name="Заголовок 4">
            <a:extLst>
              <a:ext uri="{FF2B5EF4-FFF2-40B4-BE49-F238E27FC236}">
                <a16:creationId xmlns:a16="http://schemas.microsoft.com/office/drawing/2014/main" id="{21FB9872-8056-CDEB-2E60-9A58FD343EF9}"/>
              </a:ext>
            </a:extLst>
          </p:cNvPr>
          <p:cNvSpPr txBox="1">
            <a:spLocks/>
          </p:cNvSpPr>
          <p:nvPr/>
        </p:nvSpPr>
        <p:spPr>
          <a:xfrm>
            <a:off x="542010" y="3726956"/>
            <a:ext cx="8810996" cy="369332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sp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0" i="0" kern="1200">
                <a:solidFill>
                  <a:schemeClr val="tx1"/>
                </a:solidFill>
                <a:latin typeface="HSE Sans" panose="02000000000000000000" pitchFamily="2" charset="0"/>
                <a:ea typeface="+mj-ea"/>
                <a:cs typeface="+mj-cs"/>
              </a:defRPr>
            </a:lvl1pPr>
          </a:lstStyle>
          <a:p>
            <a:pPr lvl="0"/>
            <a:r>
              <a:rPr lang="ru-RU" b="1" dirty="0"/>
              <a:t>Текущее состояние по проекту:</a:t>
            </a:r>
            <a:endParaRPr lang="ru-RU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ADD4E7A-8AE5-259D-4F82-64979C28FFF8}"/>
              </a:ext>
            </a:extLst>
          </p:cNvPr>
          <p:cNvSpPr txBox="1"/>
          <p:nvPr/>
        </p:nvSpPr>
        <p:spPr>
          <a:xfrm>
            <a:off x="813929" y="4386667"/>
            <a:ext cx="10739781" cy="58477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RU"/>
            </a:defPPr>
            <a:lvl1pPr lvl="0">
              <a:defRPr sz="1600" b="1">
                <a:latin typeface="HSE Sans" panose="02000000000000000000" pitchFamily="50" charset="-52"/>
              </a:defRPr>
            </a:lvl1pPr>
          </a:lstStyle>
          <a:p>
            <a:pPr lvl="0"/>
            <a:r>
              <a:rPr lang="ru-RU" b="0" dirty="0"/>
              <a:t>Опишите имеющийся задел по проекту</a:t>
            </a:r>
          </a:p>
          <a:p>
            <a:pPr lvl="0"/>
            <a:r>
              <a:rPr lang="ru-RU" b="0" dirty="0"/>
              <a:t>Опишите примеры апробации, если имеются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071F719-EDDA-A6FC-0E81-D66A9A192D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3469" y="516129"/>
            <a:ext cx="887024" cy="337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180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4">
            <a:extLst>
              <a:ext uri="{FF2B5EF4-FFF2-40B4-BE49-F238E27FC236}">
                <a16:creationId xmlns:a16="http://schemas.microsoft.com/office/drawing/2014/main" id="{21FB9872-8056-CDEB-2E60-9A58FD343EF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42010" y="1253878"/>
            <a:ext cx="8810996" cy="369332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lvl="0"/>
            <a:r>
              <a:rPr lang="ru-RU" b="1" dirty="0"/>
              <a:t>Ресурсы и бюджет для реализации проекта:</a:t>
            </a:r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DD4E7A-8AE5-259D-4F82-64979C28FFF8}"/>
              </a:ext>
            </a:extLst>
          </p:cNvPr>
          <p:cNvSpPr txBox="1"/>
          <p:nvPr/>
        </p:nvSpPr>
        <p:spPr>
          <a:xfrm>
            <a:off x="766305" y="1886558"/>
            <a:ext cx="11092206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RU"/>
            </a:defPPr>
            <a:lvl1pPr lvl="0">
              <a:defRPr sz="1600" b="1">
                <a:latin typeface="HSE Sans" panose="02000000000000000000" pitchFamily="50" charset="-52"/>
              </a:defRPr>
            </a:lvl1pPr>
          </a:lstStyle>
          <a:p>
            <a:pPr lvl="0"/>
            <a:r>
              <a:rPr lang="ru-RU" b="0" dirty="0"/>
              <a:t>Необходимые ресурсы для реализации проекта: человеческие, материальные, необходимость базы для проведения тестирования и т.п.</a:t>
            </a:r>
          </a:p>
          <a:p>
            <a:pPr lvl="0"/>
            <a:r>
              <a:rPr lang="ru-RU" b="0" dirty="0"/>
              <a:t>Бюджет: предполагаемый бюджет проекта, если требуется</a:t>
            </a:r>
          </a:p>
        </p:txBody>
      </p:sp>
      <p:sp>
        <p:nvSpPr>
          <p:cNvPr id="9" name="Заголовок 4">
            <a:extLst>
              <a:ext uri="{FF2B5EF4-FFF2-40B4-BE49-F238E27FC236}">
                <a16:creationId xmlns:a16="http://schemas.microsoft.com/office/drawing/2014/main" id="{21FB9872-8056-CDEB-2E60-9A58FD343EF9}"/>
              </a:ext>
            </a:extLst>
          </p:cNvPr>
          <p:cNvSpPr txBox="1">
            <a:spLocks/>
          </p:cNvSpPr>
          <p:nvPr/>
        </p:nvSpPr>
        <p:spPr>
          <a:xfrm>
            <a:off x="542010" y="3726956"/>
            <a:ext cx="8810996" cy="369332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sp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0" i="0" kern="1200">
                <a:solidFill>
                  <a:schemeClr val="tx1"/>
                </a:solidFill>
                <a:latin typeface="HSE Sans" panose="02000000000000000000" pitchFamily="2" charset="0"/>
                <a:ea typeface="+mj-ea"/>
                <a:cs typeface="+mj-cs"/>
              </a:defRPr>
            </a:lvl1pPr>
          </a:lstStyle>
          <a:p>
            <a:pPr lvl="0"/>
            <a:r>
              <a:rPr lang="ru-RU" b="1" dirty="0"/>
              <a:t>Команда и квалификация:</a:t>
            </a:r>
            <a:endParaRPr lang="ru-RU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ADD4E7A-8AE5-259D-4F82-64979C28FFF8}"/>
              </a:ext>
            </a:extLst>
          </p:cNvPr>
          <p:cNvSpPr txBox="1"/>
          <p:nvPr/>
        </p:nvSpPr>
        <p:spPr>
          <a:xfrm>
            <a:off x="766305" y="4401360"/>
            <a:ext cx="11092206" cy="33855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RU"/>
            </a:defPPr>
            <a:lvl1pPr lvl="0">
              <a:defRPr sz="1600" b="1">
                <a:latin typeface="HSE Sans" panose="02000000000000000000" pitchFamily="50" charset="-52"/>
              </a:defRPr>
            </a:lvl1pPr>
          </a:lstStyle>
          <a:p>
            <a:pPr lvl="0"/>
            <a:r>
              <a:rPr lang="ru-RU" b="0" dirty="0"/>
              <a:t>Ключевые участники реализации проекта и их квалификация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5F2AC601-19FB-5843-0B13-A0C38427B7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3469" y="516129"/>
            <a:ext cx="887024" cy="337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686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88634B2-9686-F6CA-4019-B0B7D49AE64C}"/>
              </a:ext>
            </a:extLst>
          </p:cNvPr>
          <p:cNvSpPr txBox="1"/>
          <p:nvPr/>
        </p:nvSpPr>
        <p:spPr>
          <a:xfrm>
            <a:off x="515938" y="1157825"/>
            <a:ext cx="11161712" cy="707886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ru-RU" sz="2400" b="1" dirty="0">
                <a:solidFill>
                  <a:srgbClr val="102D69"/>
                </a:solidFill>
                <a:latin typeface="HSE Sans" panose="02000000000000000000" pitchFamily="50" charset="-52"/>
              </a:rPr>
              <a:t>Текущий уровень развития проекта: </a:t>
            </a:r>
          </a:p>
          <a:p>
            <a:r>
              <a:rPr lang="ru-RU" sz="1600" i="1" dirty="0">
                <a:latin typeface="HSE Sans" panose="02000000000000000000" pitchFamily="50" charset="-52"/>
              </a:rPr>
              <a:t>провидите самооценку вашего проекта, подсветите цветом выбранный уровень по каждой из пяти шкал  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603C6CB9-F0CF-3631-E642-A1AC8F95AC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009605"/>
              </p:ext>
            </p:extLst>
          </p:nvPr>
        </p:nvGraphicFramePr>
        <p:xfrm>
          <a:off x="211019" y="2009164"/>
          <a:ext cx="11769961" cy="4614227"/>
        </p:xfrm>
        <a:graphic>
          <a:graphicData uri="http://schemas.openxmlformats.org/drawingml/2006/table">
            <a:tbl>
              <a:tblPr firstRow="1" firstCol="1" bandRow="1"/>
              <a:tblGrid>
                <a:gridCol w="1181722">
                  <a:extLst>
                    <a:ext uri="{9D8B030D-6E8A-4147-A177-3AD203B41FA5}">
                      <a16:colId xmlns:a16="http://schemas.microsoft.com/office/drawing/2014/main" val="1704685007"/>
                    </a:ext>
                  </a:extLst>
                </a:gridCol>
                <a:gridCol w="1176471">
                  <a:extLst>
                    <a:ext uri="{9D8B030D-6E8A-4147-A177-3AD203B41FA5}">
                      <a16:colId xmlns:a16="http://schemas.microsoft.com/office/drawing/2014/main" val="2344575874"/>
                    </a:ext>
                  </a:extLst>
                </a:gridCol>
                <a:gridCol w="1176471">
                  <a:extLst>
                    <a:ext uri="{9D8B030D-6E8A-4147-A177-3AD203B41FA5}">
                      <a16:colId xmlns:a16="http://schemas.microsoft.com/office/drawing/2014/main" val="1456554385"/>
                    </a:ext>
                  </a:extLst>
                </a:gridCol>
                <a:gridCol w="1176471">
                  <a:extLst>
                    <a:ext uri="{9D8B030D-6E8A-4147-A177-3AD203B41FA5}">
                      <a16:colId xmlns:a16="http://schemas.microsoft.com/office/drawing/2014/main" val="2678922572"/>
                    </a:ext>
                  </a:extLst>
                </a:gridCol>
                <a:gridCol w="1176471">
                  <a:extLst>
                    <a:ext uri="{9D8B030D-6E8A-4147-A177-3AD203B41FA5}">
                      <a16:colId xmlns:a16="http://schemas.microsoft.com/office/drawing/2014/main" val="3806423053"/>
                    </a:ext>
                  </a:extLst>
                </a:gridCol>
                <a:gridCol w="1176471">
                  <a:extLst>
                    <a:ext uri="{9D8B030D-6E8A-4147-A177-3AD203B41FA5}">
                      <a16:colId xmlns:a16="http://schemas.microsoft.com/office/drawing/2014/main" val="862471726"/>
                    </a:ext>
                  </a:extLst>
                </a:gridCol>
                <a:gridCol w="1176471">
                  <a:extLst>
                    <a:ext uri="{9D8B030D-6E8A-4147-A177-3AD203B41FA5}">
                      <a16:colId xmlns:a16="http://schemas.microsoft.com/office/drawing/2014/main" val="2395615143"/>
                    </a:ext>
                  </a:extLst>
                </a:gridCol>
                <a:gridCol w="1176471">
                  <a:extLst>
                    <a:ext uri="{9D8B030D-6E8A-4147-A177-3AD203B41FA5}">
                      <a16:colId xmlns:a16="http://schemas.microsoft.com/office/drawing/2014/main" val="4101209016"/>
                    </a:ext>
                  </a:extLst>
                </a:gridCol>
                <a:gridCol w="1176471">
                  <a:extLst>
                    <a:ext uri="{9D8B030D-6E8A-4147-A177-3AD203B41FA5}">
                      <a16:colId xmlns:a16="http://schemas.microsoft.com/office/drawing/2014/main" val="1265187319"/>
                    </a:ext>
                  </a:extLst>
                </a:gridCol>
                <a:gridCol w="1176471">
                  <a:extLst>
                    <a:ext uri="{9D8B030D-6E8A-4147-A177-3AD203B41FA5}">
                      <a16:colId xmlns:a16="http://schemas.microsoft.com/office/drawing/2014/main" val="848574396"/>
                    </a:ext>
                  </a:extLst>
                </a:gridCol>
              </a:tblGrid>
              <a:tr h="46080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latin typeface="HSE Sans" panose="02000000000000000000" pitchFamily="50" charset="-52"/>
                          <a:ea typeface="+mn-ea"/>
                          <a:cs typeface="+mn-cs"/>
                        </a:rPr>
                        <a:t>Метрика/ Уровень развития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2D5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473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971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C00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BEE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209876"/>
                  </a:ext>
                </a:extLst>
              </a:tr>
              <a:tr h="460800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>
                          <a:solidFill>
                            <a:schemeClr val="tx1"/>
                          </a:solidFill>
                          <a:latin typeface="HSE Sans" panose="02000000000000000000" pitchFamily="50" charset="-52"/>
                          <a:ea typeface="+mn-ea"/>
                          <a:cs typeface="+mn-cs"/>
                        </a:rPr>
                        <a:t>Прикладные исследования, создание научно-технического задела для продукта 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>
                          <a:solidFill>
                            <a:schemeClr val="tx1"/>
                          </a:solidFill>
                          <a:latin typeface="HSE Sans" panose="02000000000000000000" pitchFamily="50" charset="-52"/>
                          <a:ea typeface="+mn-ea"/>
                          <a:cs typeface="+mn-cs"/>
                        </a:rPr>
                        <a:t>Создание </a:t>
                      </a:r>
                      <a:r>
                        <a:rPr lang="en" sz="1100" b="1" kern="1200" dirty="0">
                          <a:solidFill>
                            <a:schemeClr val="tx1"/>
                          </a:solidFill>
                          <a:latin typeface="HSE Sans" panose="02000000000000000000" pitchFamily="50" charset="-52"/>
                          <a:ea typeface="+mn-ea"/>
                          <a:cs typeface="+mn-cs"/>
                        </a:rPr>
                        <a:t>MVP (</a:t>
                      </a:r>
                      <a:r>
                        <a:rPr lang="ru-RU" sz="1100" b="1" kern="1200" dirty="0">
                          <a:solidFill>
                            <a:schemeClr val="tx1"/>
                          </a:solidFill>
                          <a:latin typeface="HSE Sans" panose="02000000000000000000" pitchFamily="50" charset="-52"/>
                          <a:ea typeface="+mn-ea"/>
                          <a:cs typeface="+mn-cs"/>
                        </a:rPr>
                        <a:t>страт-ап проект) / Формирование и апробация бизнес-модели 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>
                          <a:solidFill>
                            <a:schemeClr val="tx1"/>
                          </a:solidFill>
                          <a:latin typeface="HSE Sans" panose="02000000000000000000" pitchFamily="50" charset="-52"/>
                          <a:ea typeface="+mn-ea"/>
                          <a:cs typeface="+mn-cs"/>
                        </a:rPr>
                        <a:t>Реализация </a:t>
                      </a:r>
                      <a:r>
                        <a:rPr lang="en" sz="1100" b="1" kern="1200" dirty="0">
                          <a:solidFill>
                            <a:schemeClr val="tx1"/>
                          </a:solidFill>
                          <a:latin typeface="HSE Sans" panose="02000000000000000000" pitchFamily="50" charset="-52"/>
                          <a:ea typeface="+mn-ea"/>
                          <a:cs typeface="+mn-cs"/>
                        </a:rPr>
                        <a:t>MSP (</a:t>
                      </a:r>
                      <a:r>
                        <a:rPr lang="ru-RU" sz="1100" b="1" kern="1200" dirty="0">
                          <a:solidFill>
                            <a:schemeClr val="tx1"/>
                          </a:solidFill>
                          <a:latin typeface="HSE Sans" panose="02000000000000000000" pitchFamily="50" charset="-52"/>
                          <a:ea typeface="+mn-ea"/>
                          <a:cs typeface="+mn-cs"/>
                        </a:rPr>
                        <a:t>продукта) / Вывод на устойчивую бизнес-модель 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8003231"/>
                  </a:ext>
                </a:extLst>
              </a:tr>
              <a:tr h="11012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kern="1200" dirty="0">
                          <a:solidFill>
                            <a:schemeClr val="tx1"/>
                          </a:solidFill>
                          <a:latin typeface="HSE Sans" panose="02000000000000000000" pitchFamily="50" charset="-52"/>
                          <a:ea typeface="+mn-ea"/>
                          <a:cs typeface="+mn-cs"/>
                        </a:rPr>
                        <a:t>Уровень технологической готовности продукта - </a:t>
                      </a:r>
                      <a:r>
                        <a:rPr lang="en-US" sz="1000" b="1" kern="1200" dirty="0">
                          <a:solidFill>
                            <a:schemeClr val="tx1"/>
                          </a:solidFill>
                          <a:latin typeface="HSE Sans" panose="02000000000000000000" pitchFamily="50" charset="-52"/>
                          <a:ea typeface="+mn-ea"/>
                          <a:cs typeface="+mn-cs"/>
                        </a:rPr>
                        <a:t>TRL</a:t>
                      </a:r>
                      <a:endParaRPr lang="ru-RU" sz="1000" b="1" kern="1200" dirty="0">
                        <a:solidFill>
                          <a:schemeClr val="tx1"/>
                        </a:solidFill>
                        <a:latin typeface="HSE Sans" panose="02000000000000000000" pitchFamily="50" charset="-52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TRL 1 - 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Сформулирована идея продукта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TRL 2 - 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Получены первые научные результаты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TRL 3- 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Завершен научный проект, получен научно-технический задел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TRL 4- 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Создан лабораторный образец продукта, основные узлы/модули собраны и протестированы, разработано техническое задание на создание продукта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TRL 5- 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Разработан прототип продукта, проведена оценка технической и/или производственной реализуемости конечного продукта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TRL 6 - 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Сформирован прототип продукта, протестирован потенциальными клиентами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TRL 7 - 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Подготовлен функциональный образец продукта, осуществлены первые продажи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TRL 8 - 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Продукт может выпускаться опытной/мелкой серией, реализуются первые модификации продукта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TRL 9 - 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Осуществляется массовая продажа продукта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670702"/>
                  </a:ext>
                </a:extLst>
              </a:tr>
              <a:tr h="12240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kern="1200" dirty="0">
                          <a:solidFill>
                            <a:schemeClr val="tx1"/>
                          </a:solidFill>
                          <a:latin typeface="HSE Sans" panose="02000000000000000000" pitchFamily="50" charset="-52"/>
                          <a:ea typeface="+mn-ea"/>
                          <a:cs typeface="+mn-cs"/>
                        </a:rPr>
                        <a:t>Уровень потребительской готовности продукта - CRL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200" dirty="0" err="1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+mn-ea"/>
                          <a:cs typeface="Calibri" panose="020F0502020204030204" pitchFamily="34" charset="0"/>
                        </a:rPr>
                        <a:t>CRL</a:t>
                      </a:r>
                      <a:r>
                        <a:rPr lang="en-US" sz="800" kern="12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+mn-ea"/>
                          <a:cs typeface="Calibri" panose="020F0502020204030204" pitchFamily="34" charset="0"/>
                        </a:rPr>
                        <a:t> 1 - </a:t>
                      </a:r>
                      <a:r>
                        <a:rPr lang="ru-RU" sz="800" kern="12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+mn-ea"/>
                          <a:cs typeface="Calibri" panose="020F0502020204030204" pitchFamily="34" charset="0"/>
                        </a:rPr>
                        <a:t>Сформировано гипотетическое представление о потребностях рынка и целевых потребителях продукта 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200" dirty="0" err="1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+mn-ea"/>
                          <a:cs typeface="Calibri" panose="020F0502020204030204" pitchFamily="34" charset="0"/>
                        </a:rPr>
                        <a:t>CRL</a:t>
                      </a:r>
                      <a:r>
                        <a:rPr lang="en-US" sz="800" kern="12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+mn-ea"/>
                          <a:cs typeface="Calibri" panose="020F0502020204030204" pitchFamily="34" charset="0"/>
                        </a:rPr>
                        <a:t> 2 - </a:t>
                      </a:r>
                      <a:r>
                        <a:rPr lang="ru-RU" sz="800" kern="12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+mn-ea"/>
                          <a:cs typeface="Calibri" panose="020F0502020204030204" pitchFamily="34" charset="0"/>
                        </a:rPr>
                        <a:t>Выполнено обоснование и осуществлена детализация рыночных потребностей и информации о целевых потребителях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200" dirty="0" err="1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+mn-ea"/>
                          <a:cs typeface="Calibri" panose="020F0502020204030204" pitchFamily="34" charset="0"/>
                        </a:rPr>
                        <a:t>CRL</a:t>
                      </a:r>
                      <a:r>
                        <a:rPr lang="en-US" sz="800" kern="12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+mn-ea"/>
                          <a:cs typeface="Calibri" panose="020F0502020204030204" pitchFamily="34" charset="0"/>
                        </a:rPr>
                        <a:t> 3 - </a:t>
                      </a:r>
                      <a:r>
                        <a:rPr lang="ru-RU" sz="800" kern="12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+mn-ea"/>
                          <a:cs typeface="Calibri" panose="020F0502020204030204" pitchFamily="34" charset="0"/>
                        </a:rPr>
                        <a:t>Проведен первичный рыночный конкурентный анализ, на продукт получена первичная обратная связь от потенциальных потребителей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200" dirty="0" err="1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+mn-ea"/>
                          <a:cs typeface="Calibri" panose="020F0502020204030204" pitchFamily="34" charset="0"/>
                        </a:rPr>
                        <a:t>CRL</a:t>
                      </a:r>
                      <a:r>
                        <a:rPr lang="en-US" sz="800" kern="12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+mn-ea"/>
                          <a:cs typeface="Calibri" panose="020F0502020204030204" pitchFamily="34" charset="0"/>
                        </a:rPr>
                        <a:t> 4 - </a:t>
                      </a:r>
                      <a:r>
                        <a:rPr lang="ru-RU" sz="800" kern="12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+mn-ea"/>
                          <a:cs typeface="Calibri" panose="020F0502020204030204" pitchFamily="34" charset="0"/>
                        </a:rPr>
                        <a:t>Сформирована база потенциальных потребителей продукта, проведен детальный конкурентный анализ 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200" dirty="0" err="1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+mn-ea"/>
                          <a:cs typeface="Calibri" panose="020F0502020204030204" pitchFamily="34" charset="0"/>
                        </a:rPr>
                        <a:t>CRL</a:t>
                      </a:r>
                      <a:r>
                        <a:rPr lang="en-US" sz="800" kern="12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+mn-ea"/>
                          <a:cs typeface="Calibri" panose="020F0502020204030204" pitchFamily="34" charset="0"/>
                        </a:rPr>
                        <a:t> 5 - </a:t>
                      </a:r>
                      <a:r>
                        <a:rPr lang="ru-RU" sz="800" kern="12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+mn-ea"/>
                          <a:cs typeface="Calibri" panose="020F0502020204030204" pitchFamily="34" charset="0"/>
                        </a:rPr>
                        <a:t>Проведено рыночное позиционирование продукта, выявлен интерес и установлены отношения с целевыми потребителями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200" dirty="0" err="1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+mn-ea"/>
                          <a:cs typeface="Calibri" panose="020F0502020204030204" pitchFamily="34" charset="0"/>
                        </a:rPr>
                        <a:t>CRL</a:t>
                      </a:r>
                      <a:r>
                        <a:rPr lang="en-US" sz="800" kern="12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+mn-ea"/>
                          <a:cs typeface="Calibri" panose="020F0502020204030204" pitchFamily="34" charset="0"/>
                        </a:rPr>
                        <a:t> 6 - </a:t>
                      </a:r>
                      <a:r>
                        <a:rPr lang="ru-RU" sz="800" kern="12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+mn-ea"/>
                          <a:cs typeface="Calibri" panose="020F0502020204030204" pitchFamily="34" charset="0"/>
                        </a:rPr>
                        <a:t>Преимущества продукта подтверждены первыми пользовательскими тестами, определена стратегия вывода продукта на рынок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200" dirty="0" err="1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+mn-ea"/>
                          <a:cs typeface="Calibri" panose="020F0502020204030204" pitchFamily="34" charset="0"/>
                        </a:rPr>
                        <a:t>CRL</a:t>
                      </a:r>
                      <a:r>
                        <a:rPr lang="en-US" sz="800" kern="12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+mn-ea"/>
                          <a:cs typeface="Calibri" panose="020F0502020204030204" pitchFamily="34" charset="0"/>
                        </a:rPr>
                        <a:t> 7 - </a:t>
                      </a:r>
                      <a:r>
                        <a:rPr lang="ru-RU" sz="800" kern="12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+mn-ea"/>
                          <a:cs typeface="Calibri" panose="020F0502020204030204" pitchFamily="34" charset="0"/>
                        </a:rPr>
                        <a:t>Организованы пилотные продажи, апробация (расширенное тестирование) услуги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200" dirty="0" err="1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+mn-ea"/>
                          <a:cs typeface="Calibri" panose="020F0502020204030204" pitchFamily="34" charset="0"/>
                        </a:rPr>
                        <a:t>CRL</a:t>
                      </a:r>
                      <a:r>
                        <a:rPr lang="en-US" sz="800" kern="12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+mn-ea"/>
                          <a:cs typeface="Calibri" panose="020F0502020204030204" pitchFamily="34" charset="0"/>
                        </a:rPr>
                        <a:t> 8 - </a:t>
                      </a:r>
                      <a:r>
                        <a:rPr lang="ru-RU" sz="800" kern="12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+mn-ea"/>
                          <a:cs typeface="Calibri" panose="020F0502020204030204" pitchFamily="34" charset="0"/>
                        </a:rPr>
                        <a:t>Организованы первые коммерческие продажи, протестированы каналы и бизнес-процесс продаж 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200" dirty="0" err="1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+mn-ea"/>
                          <a:cs typeface="Calibri" panose="020F0502020204030204" pitchFamily="34" charset="0"/>
                        </a:rPr>
                        <a:t>CRL</a:t>
                      </a:r>
                      <a:r>
                        <a:rPr lang="en-US" sz="800" kern="12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+mn-ea"/>
                          <a:cs typeface="Calibri" panose="020F0502020204030204" pitchFamily="34" charset="0"/>
                        </a:rPr>
                        <a:t> 9 - </a:t>
                      </a:r>
                      <a:r>
                        <a:rPr lang="ru-RU" sz="800" kern="12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+mn-ea"/>
                          <a:cs typeface="Calibri" panose="020F0502020204030204" pitchFamily="34" charset="0"/>
                        </a:rPr>
                        <a:t>Осуществлено расширение рынка сбыта, масштабирование продукта, наблюдается существенный рост числа активных клиентов 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2419205"/>
                  </a:ext>
                </a:extLst>
              </a:tr>
              <a:tr h="12240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kern="1200" dirty="0">
                          <a:solidFill>
                            <a:schemeClr val="tx1"/>
                          </a:solidFill>
                          <a:latin typeface="HSE Sans" panose="02000000000000000000" pitchFamily="50" charset="-52"/>
                          <a:ea typeface="+mn-ea"/>
                          <a:cs typeface="+mn-cs"/>
                        </a:rPr>
                        <a:t>Уровень готовности бизнес-модели продукта - BRL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BRL 1 - 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Сформировано абстрактное (нечеткое, неструктурированное) описание бизнес-идеи и возможной конкурентной среды 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BRL 2 - 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Зафиксирована первая гипотеза бизнес-модели, выявлены рыночный потенциал и определена конкурентная среда 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BRL 3 - 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Бизнес-модель структурирована, описаны целевой рынок и конкурентная среда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BRL 4 - 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Проведены оценочные расчеты, указывающие на экономическую жизнеспособность сформулированной бизнес-модели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BRL 5 - 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Установлены отношения с потенциальными целевыми клиентами, получен отклик на коммерческую составляющую бизнес-модели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BRL 6- 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Бизнес-модель апробирована с участием целевых клиентов, партнеров, поставщиков (реализованы пилотные продажи) 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BRL 7 - 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Жизнеспособность бизнес-модели (ценообразование, модель получения дохода и пр.) подтверждена первыми коммерческими продажами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BRL 8 - 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Бизнес-модель демонстрирует устойчивое развитие продаж и получение прибыли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BRL 9 - </a:t>
                      </a: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Бизнес-модель надежно соответствует внутренним и внешним ожиданиям относительно прибыли, масштабируемости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3248460"/>
                  </a:ext>
                </a:extLst>
              </a:tr>
            </a:tbl>
          </a:graphicData>
        </a:graphic>
      </p:graphicFrame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3B48AF92-9446-D55A-65D0-D91A9DE6A1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3469" y="516129"/>
            <a:ext cx="887024" cy="337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657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88634B2-9686-F6CA-4019-B0B7D49AE64C}"/>
              </a:ext>
            </a:extLst>
          </p:cNvPr>
          <p:cNvSpPr txBox="1"/>
          <p:nvPr/>
        </p:nvSpPr>
        <p:spPr>
          <a:xfrm>
            <a:off x="515938" y="1157825"/>
            <a:ext cx="10132991" cy="461665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ru-RU" sz="2400" b="1" dirty="0">
                <a:solidFill>
                  <a:srgbClr val="102D69"/>
                </a:solidFill>
                <a:latin typeface="HSE Sans" panose="02000000000000000000" pitchFamily="50" charset="-52"/>
              </a:rPr>
              <a:t>Уровни развития проекта по коммерциализации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603C6CB9-F0CF-3631-E642-A1AC8F95AC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08739"/>
              </p:ext>
            </p:extLst>
          </p:nvPr>
        </p:nvGraphicFramePr>
        <p:xfrm>
          <a:off x="211019" y="1828189"/>
          <a:ext cx="11769961" cy="4441328"/>
        </p:xfrm>
        <a:graphic>
          <a:graphicData uri="http://schemas.openxmlformats.org/drawingml/2006/table">
            <a:tbl>
              <a:tblPr firstRow="1" firstCol="1" bandRow="1"/>
              <a:tblGrid>
                <a:gridCol w="1181722">
                  <a:extLst>
                    <a:ext uri="{9D8B030D-6E8A-4147-A177-3AD203B41FA5}">
                      <a16:colId xmlns:a16="http://schemas.microsoft.com/office/drawing/2014/main" val="1704685007"/>
                    </a:ext>
                  </a:extLst>
                </a:gridCol>
                <a:gridCol w="1176471">
                  <a:extLst>
                    <a:ext uri="{9D8B030D-6E8A-4147-A177-3AD203B41FA5}">
                      <a16:colId xmlns:a16="http://schemas.microsoft.com/office/drawing/2014/main" val="2344575874"/>
                    </a:ext>
                  </a:extLst>
                </a:gridCol>
                <a:gridCol w="1176471">
                  <a:extLst>
                    <a:ext uri="{9D8B030D-6E8A-4147-A177-3AD203B41FA5}">
                      <a16:colId xmlns:a16="http://schemas.microsoft.com/office/drawing/2014/main" val="1456554385"/>
                    </a:ext>
                  </a:extLst>
                </a:gridCol>
                <a:gridCol w="1176471">
                  <a:extLst>
                    <a:ext uri="{9D8B030D-6E8A-4147-A177-3AD203B41FA5}">
                      <a16:colId xmlns:a16="http://schemas.microsoft.com/office/drawing/2014/main" val="2678922572"/>
                    </a:ext>
                  </a:extLst>
                </a:gridCol>
                <a:gridCol w="1176471">
                  <a:extLst>
                    <a:ext uri="{9D8B030D-6E8A-4147-A177-3AD203B41FA5}">
                      <a16:colId xmlns:a16="http://schemas.microsoft.com/office/drawing/2014/main" val="3806423053"/>
                    </a:ext>
                  </a:extLst>
                </a:gridCol>
                <a:gridCol w="1176471">
                  <a:extLst>
                    <a:ext uri="{9D8B030D-6E8A-4147-A177-3AD203B41FA5}">
                      <a16:colId xmlns:a16="http://schemas.microsoft.com/office/drawing/2014/main" val="862471726"/>
                    </a:ext>
                  </a:extLst>
                </a:gridCol>
                <a:gridCol w="1176471">
                  <a:extLst>
                    <a:ext uri="{9D8B030D-6E8A-4147-A177-3AD203B41FA5}">
                      <a16:colId xmlns:a16="http://schemas.microsoft.com/office/drawing/2014/main" val="2395615143"/>
                    </a:ext>
                  </a:extLst>
                </a:gridCol>
                <a:gridCol w="1176471">
                  <a:extLst>
                    <a:ext uri="{9D8B030D-6E8A-4147-A177-3AD203B41FA5}">
                      <a16:colId xmlns:a16="http://schemas.microsoft.com/office/drawing/2014/main" val="4101209016"/>
                    </a:ext>
                  </a:extLst>
                </a:gridCol>
                <a:gridCol w="1176471">
                  <a:extLst>
                    <a:ext uri="{9D8B030D-6E8A-4147-A177-3AD203B41FA5}">
                      <a16:colId xmlns:a16="http://schemas.microsoft.com/office/drawing/2014/main" val="1265187319"/>
                    </a:ext>
                  </a:extLst>
                </a:gridCol>
                <a:gridCol w="1176471">
                  <a:extLst>
                    <a:ext uri="{9D8B030D-6E8A-4147-A177-3AD203B41FA5}">
                      <a16:colId xmlns:a16="http://schemas.microsoft.com/office/drawing/2014/main" val="848574396"/>
                    </a:ext>
                  </a:extLst>
                </a:gridCol>
              </a:tblGrid>
              <a:tr h="46030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latin typeface="HSE Sans" panose="02000000000000000000" pitchFamily="50" charset="-52"/>
                          <a:ea typeface="+mn-ea"/>
                          <a:cs typeface="+mn-cs"/>
                        </a:rPr>
                        <a:t>Метрика/ Уровень развития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2D5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473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971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C00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HSE Sans" panose="020000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BEE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209876"/>
                  </a:ext>
                </a:extLst>
              </a:tr>
              <a:tr h="460309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>
                          <a:solidFill>
                            <a:schemeClr val="tx1"/>
                          </a:solidFill>
                          <a:latin typeface="HSE Sans" panose="02000000000000000000" pitchFamily="50" charset="-52"/>
                          <a:ea typeface="+mn-ea"/>
                          <a:cs typeface="+mn-cs"/>
                        </a:rPr>
                        <a:t>Прикладные исследования, создание научно-технического задела для продукта 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>
                          <a:solidFill>
                            <a:schemeClr val="tx1"/>
                          </a:solidFill>
                          <a:latin typeface="HSE Sans" panose="02000000000000000000" pitchFamily="50" charset="-52"/>
                          <a:ea typeface="+mn-ea"/>
                          <a:cs typeface="+mn-cs"/>
                        </a:rPr>
                        <a:t>Создание </a:t>
                      </a:r>
                      <a:r>
                        <a:rPr lang="en" sz="1100" b="1" kern="1200" dirty="0">
                          <a:solidFill>
                            <a:schemeClr val="tx1"/>
                          </a:solidFill>
                          <a:latin typeface="HSE Sans" panose="02000000000000000000" pitchFamily="50" charset="-52"/>
                          <a:ea typeface="+mn-ea"/>
                          <a:cs typeface="+mn-cs"/>
                        </a:rPr>
                        <a:t>MVP (</a:t>
                      </a:r>
                      <a:r>
                        <a:rPr lang="ru-RU" sz="1100" b="1" kern="1200" dirty="0">
                          <a:solidFill>
                            <a:schemeClr val="tx1"/>
                          </a:solidFill>
                          <a:latin typeface="HSE Sans" panose="02000000000000000000" pitchFamily="50" charset="-52"/>
                          <a:ea typeface="+mn-ea"/>
                          <a:cs typeface="+mn-cs"/>
                        </a:rPr>
                        <a:t>страт-ап проект) / Формирование и апробация бизнес-модели 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>
                          <a:solidFill>
                            <a:schemeClr val="tx1"/>
                          </a:solidFill>
                          <a:latin typeface="HSE Sans" panose="02000000000000000000" pitchFamily="50" charset="-52"/>
                          <a:ea typeface="+mn-ea"/>
                          <a:cs typeface="+mn-cs"/>
                        </a:rPr>
                        <a:t>Реализация </a:t>
                      </a:r>
                      <a:r>
                        <a:rPr lang="en" sz="1100" b="1" kern="1200" dirty="0">
                          <a:solidFill>
                            <a:schemeClr val="tx1"/>
                          </a:solidFill>
                          <a:latin typeface="HSE Sans" panose="02000000000000000000" pitchFamily="50" charset="-52"/>
                          <a:ea typeface="+mn-ea"/>
                          <a:cs typeface="+mn-cs"/>
                        </a:rPr>
                        <a:t>MSP (</a:t>
                      </a:r>
                      <a:r>
                        <a:rPr lang="ru-RU" sz="1100" b="1" kern="1200" dirty="0">
                          <a:solidFill>
                            <a:schemeClr val="tx1"/>
                          </a:solidFill>
                          <a:latin typeface="HSE Sans" panose="02000000000000000000" pitchFamily="50" charset="-52"/>
                          <a:ea typeface="+mn-ea"/>
                          <a:cs typeface="+mn-cs"/>
                        </a:rPr>
                        <a:t>продукта) / Вывод на устойчивую бизнес-модель 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8003231"/>
                  </a:ext>
                </a:extLst>
              </a:tr>
              <a:tr h="147150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kern="1200" dirty="0">
                          <a:solidFill>
                            <a:schemeClr val="tx1"/>
                          </a:solidFill>
                          <a:latin typeface="HSE Sans" panose="02000000000000000000" pitchFamily="50" charset="-52"/>
                          <a:ea typeface="+mn-ea"/>
                          <a:cs typeface="+mn-cs"/>
                        </a:rPr>
                        <a:t>Уровень правовой и регуляторной готовности продукта - IPRL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 err="1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IPRL</a:t>
                      </a:r>
                      <a:r>
                        <a:rPr lang="en-US" sz="900" dirty="0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1 - </a:t>
                      </a:r>
                      <a:r>
                        <a:rPr lang="ru-RU" sz="900" dirty="0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Сформировано гипотетическое представление о возможных РИД, входящих в состав продукта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 err="1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IPRL</a:t>
                      </a:r>
                      <a:r>
                        <a:rPr lang="en-US" sz="900" dirty="0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2 - </a:t>
                      </a:r>
                      <a:r>
                        <a:rPr lang="ru-RU" sz="900" dirty="0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Определены РИД, которые должны быть получены в ходе выполнения НИОКР для задач формирования продукта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 err="1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IPRL</a:t>
                      </a:r>
                      <a:r>
                        <a:rPr lang="en-US" sz="900" dirty="0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3 - </a:t>
                      </a:r>
                      <a:r>
                        <a:rPr lang="ru-RU" sz="900" dirty="0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Для задач формирования продукта получены РИД и начаты правоустанавливающие процедуры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 err="1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IPRL</a:t>
                      </a:r>
                      <a:r>
                        <a:rPr lang="en-US" sz="900" dirty="0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4 - </a:t>
                      </a:r>
                      <a:r>
                        <a:rPr lang="ru-RU" sz="900" dirty="0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Выработана стратегия охраны РИД с учетом реализации бизнес-модели продукта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 err="1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IPRL</a:t>
                      </a:r>
                      <a:r>
                        <a:rPr lang="en-US" sz="900" dirty="0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5 - </a:t>
                      </a:r>
                      <a:r>
                        <a:rPr lang="ru-RU" sz="900" dirty="0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Зарегистрированы (зафиксированы) права на ключевые РИД, связанные с продуктом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 err="1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IPRL</a:t>
                      </a:r>
                      <a:r>
                        <a:rPr lang="en-US" sz="900" dirty="0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6 - </a:t>
                      </a:r>
                      <a:r>
                        <a:rPr lang="ru-RU" sz="900" dirty="0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Подготовлена нормативно-правовая база для тестирования бизнес-модели продукта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 err="1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IPRL</a:t>
                      </a:r>
                      <a:r>
                        <a:rPr lang="en-US" sz="900" dirty="0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7 - </a:t>
                      </a:r>
                      <a:r>
                        <a:rPr lang="ru-RU" sz="900" dirty="0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Проведена апробация нормативно-правовой базы, сформированы требования к регуляторной готовности продукта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 err="1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IPRL</a:t>
                      </a:r>
                      <a:r>
                        <a:rPr lang="en-US" sz="900" dirty="0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8 - </a:t>
                      </a:r>
                      <a:r>
                        <a:rPr lang="ru-RU" sz="900" dirty="0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Сформированы дополнительные РИД для реализации маркетинговой стратегии продукта, осуществлена регуляторная защита продукта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 err="1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IPRL</a:t>
                      </a:r>
                      <a:r>
                        <a:rPr lang="en-US" sz="900" dirty="0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9 - </a:t>
                      </a:r>
                      <a:r>
                        <a:rPr lang="ru-RU" sz="900" dirty="0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Расширена география правовой охраны РИД продукта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670702"/>
                  </a:ext>
                </a:extLst>
              </a:tr>
              <a:tr h="193731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kern="1200" dirty="0">
                          <a:solidFill>
                            <a:schemeClr val="tx1"/>
                          </a:solidFill>
                          <a:latin typeface="HSE Sans" panose="02000000000000000000" pitchFamily="50" charset="-52"/>
                          <a:ea typeface="+mn-ea"/>
                          <a:cs typeface="+mn-cs"/>
                        </a:rPr>
                        <a:t>Уровень готовности команды продукта - </a:t>
                      </a:r>
                      <a:r>
                        <a:rPr lang="ru-RU" sz="1000" b="1" kern="1200" dirty="0" err="1">
                          <a:solidFill>
                            <a:schemeClr val="tx1"/>
                          </a:solidFill>
                          <a:latin typeface="HSE Sans" panose="02000000000000000000" pitchFamily="50" charset="-52"/>
                          <a:ea typeface="+mn-ea"/>
                          <a:cs typeface="+mn-cs"/>
                        </a:rPr>
                        <a:t>TmRL</a:t>
                      </a:r>
                      <a:endParaRPr lang="ru-RU" sz="1000" b="1" kern="1200" dirty="0">
                        <a:solidFill>
                          <a:schemeClr val="tx1"/>
                        </a:solidFill>
                        <a:latin typeface="HSE Sans" panose="02000000000000000000" pitchFamily="50" charset="-52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 err="1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TmRL</a:t>
                      </a:r>
                      <a:r>
                        <a:rPr lang="en-US" sz="900" dirty="0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1 - </a:t>
                      </a:r>
                      <a:r>
                        <a:rPr lang="ru-RU" sz="900" dirty="0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Начало формирования команды для проведения НИОКР. Слабое понимание потребности в необходимых компетенциях для создания продукта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 err="1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TmRL</a:t>
                      </a:r>
                      <a:r>
                        <a:rPr lang="en-US" sz="900" dirty="0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2 - </a:t>
                      </a:r>
                      <a:r>
                        <a:rPr lang="ru-RU" sz="900" dirty="0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Сформирован костяк команды для проведения НИОКР. Формируется понимание, какие дополнительные компетенции необходимы для создания продукта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 err="1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TmRL</a:t>
                      </a:r>
                      <a:r>
                        <a:rPr lang="en-US" sz="900" dirty="0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3 - </a:t>
                      </a:r>
                      <a:r>
                        <a:rPr lang="ru-RU" sz="900" dirty="0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Сформирована команда для проведения и развития исследований и опытно-конструкторских работ, привлечение первых ненаучных компетенций, возможно, на непостоянной основе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 err="1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TmRL</a:t>
                      </a:r>
                      <a:r>
                        <a:rPr lang="en-US" sz="900" dirty="0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4 - </a:t>
                      </a:r>
                      <a:r>
                        <a:rPr lang="ru-RU" sz="900" dirty="0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Расширение команды за счет привлечения технических и ненаучных компетенций, появление в команде бизнес-специалистов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 err="1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TmRL</a:t>
                      </a:r>
                      <a:r>
                        <a:rPr lang="en-US" sz="900" dirty="0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5- </a:t>
                      </a:r>
                      <a:r>
                        <a:rPr lang="ru-RU" sz="900" dirty="0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Собрана команда для создания и тестирования прототипа продукта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 err="1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TmRL</a:t>
                      </a:r>
                      <a:r>
                        <a:rPr lang="en-US" sz="900" dirty="0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6 - </a:t>
                      </a:r>
                      <a:r>
                        <a:rPr lang="ru-RU" sz="900" dirty="0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Собраны минимально необходимые компетенции для вывода продукта на рынок. Выделены группы для развития и поддержки продукта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 err="1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TmRL</a:t>
                      </a:r>
                      <a:r>
                        <a:rPr lang="en-US" sz="900" dirty="0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7 - </a:t>
                      </a:r>
                      <a:r>
                        <a:rPr lang="ru-RU" sz="900" dirty="0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В команде представлены ключевые компетенции, необходимые для вывода продукта на рынок и начала его серийных продаж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 err="1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TmRL</a:t>
                      </a:r>
                      <a:r>
                        <a:rPr lang="en-US" sz="900" dirty="0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8 - </a:t>
                      </a:r>
                      <a:r>
                        <a:rPr lang="ru-RU" sz="900" dirty="0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Сформирована профессиональная команда, способная развивать продажи продукта и масштабировать бизнес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 err="1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TmRL</a:t>
                      </a:r>
                      <a:r>
                        <a:rPr lang="en-US" sz="900" dirty="0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9 - </a:t>
                      </a:r>
                      <a:r>
                        <a:rPr lang="ru-RU" sz="900" dirty="0">
                          <a:effectLst/>
                          <a:latin typeface="HSE Sans" panose="02000000000000000000" pitchFamily="2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Сформирована высокоэффективна, профессиональная, хорошо структурированная продуктовая команда, работающая длительное время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2419205"/>
                  </a:ext>
                </a:extLst>
              </a:tr>
            </a:tbl>
          </a:graphicData>
        </a:graphic>
      </p:graphicFrame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F79E3CD-4FF8-A368-BA13-2E492291E3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3469" y="516129"/>
            <a:ext cx="887024" cy="337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822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0B3F86-93FC-6F29-920D-B2DFA3C625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>
            <a:extLst>
              <a:ext uri="{FF2B5EF4-FFF2-40B4-BE49-F238E27FC236}">
                <a16:creationId xmlns:a16="http://schemas.microsoft.com/office/drawing/2014/main" id="{6FDC63E0-71C2-3E49-C0DE-BAD975A6C9A2}"/>
              </a:ext>
            </a:extLst>
          </p:cNvPr>
          <p:cNvSpPr txBox="1">
            <a:spLocks/>
          </p:cNvSpPr>
          <p:nvPr/>
        </p:nvSpPr>
        <p:spPr>
          <a:xfrm>
            <a:off x="542010" y="1345706"/>
            <a:ext cx="8810996" cy="369332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sp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0" i="0" kern="1200">
                <a:solidFill>
                  <a:schemeClr val="tx1"/>
                </a:solidFill>
                <a:latin typeface="HSE Sans" panose="02000000000000000000" pitchFamily="2" charset="0"/>
                <a:ea typeface="+mj-ea"/>
                <a:cs typeface="+mj-cs"/>
              </a:defRPr>
            </a:lvl1pPr>
          </a:lstStyle>
          <a:p>
            <a:pPr lvl="0"/>
            <a:r>
              <a:rPr lang="ru-RU" b="1" dirty="0"/>
              <a:t>Дополнительная информация:</a:t>
            </a:r>
            <a:endParaRPr lang="ru-RU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3573587-5182-4CE1-FB46-3E7AF7B85487}"/>
              </a:ext>
            </a:extLst>
          </p:cNvPr>
          <p:cNvSpPr txBox="1"/>
          <p:nvPr/>
        </p:nvSpPr>
        <p:spPr>
          <a:xfrm>
            <a:off x="766305" y="2029635"/>
            <a:ext cx="11092206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RU"/>
            </a:defPPr>
            <a:lvl1pPr lvl="0">
              <a:defRPr sz="1600" b="1">
                <a:latin typeface="HSE Sans" panose="02000000000000000000" pitchFamily="50" charset="-52"/>
              </a:defRPr>
            </a:lvl1pPr>
          </a:lstStyle>
          <a:p>
            <a:pPr lvl="0"/>
            <a:r>
              <a:rPr lang="ru-RU" b="0" dirty="0"/>
              <a:t>Подтверждающие документы: любые дополнительные материалы, подтверждающие осуществимость проекта</a:t>
            </a:r>
          </a:p>
          <a:p>
            <a:pPr lvl="0"/>
            <a:endParaRPr lang="ru-RU" b="0" dirty="0"/>
          </a:p>
          <a:p>
            <a:pPr lvl="0"/>
            <a:r>
              <a:rPr lang="ru-RU" b="0" dirty="0" err="1"/>
              <a:t>РИДы</a:t>
            </a:r>
            <a:r>
              <a:rPr lang="ru-RU" b="0" dirty="0"/>
              <a:t>: наличие результатов интеллектуальной деятельности в отношении используемых технологий или разработок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CD7FE776-19B4-7E1C-EF9E-4068392BEA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3469" y="516129"/>
            <a:ext cx="887024" cy="337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629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Пользовательские 1">
      <a:dk1>
        <a:srgbClr val="0F2C68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000" dirty="0">
            <a:latin typeface="HSE Sans" panose="02000000000000000000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A9C74E6E830D74E9B0FDDB4017A5417" ma:contentTypeVersion="13" ma:contentTypeDescription="Создание документа." ma:contentTypeScope="" ma:versionID="d4e423622451d608a8a05f4da7a1e1a2">
  <xsd:schema xmlns:xsd="http://www.w3.org/2001/XMLSchema" xmlns:xs="http://www.w3.org/2001/XMLSchema" xmlns:p="http://schemas.microsoft.com/office/2006/metadata/properties" xmlns:ns2="9875bd71-cde8-496c-a136-433f55d5e6d0" xmlns:ns3="e96afe77-3acb-4328-97fc-408e1bde3ecd" targetNamespace="http://schemas.microsoft.com/office/2006/metadata/properties" ma:root="true" ma:fieldsID="4831203c63c08b9f52ea6d3ee0d7a96e" ns2:_="" ns3:_="">
    <xsd:import namespace="9875bd71-cde8-496c-a136-433f55d5e6d0"/>
    <xsd:import namespace="e96afe77-3acb-4328-97fc-408e1bde3e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75bd71-cde8-496c-a136-433f55d5e6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6afe77-3acb-4328-97fc-408e1bde3ec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Совместно с подробностями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4386AA-1848-4C75-B336-1053927CB02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33DAF31-D8A6-49A0-9A5D-8B2EA5B1C511}">
  <ds:schemaRefs>
    <ds:schemaRef ds:uri="http://purl.org/dc/terms/"/>
    <ds:schemaRef ds:uri="e96afe77-3acb-4328-97fc-408e1bde3ecd"/>
    <ds:schemaRef ds:uri="http://purl.org/dc/dcmitype/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9875bd71-cde8-496c-a136-433f55d5e6d0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4D4651DD-DCCC-4759-B2F6-7F520BDCC2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75bd71-cde8-496c-a136-433f55d5e6d0"/>
    <ds:schemaRef ds:uri="e96afe77-3acb-4328-97fc-408e1bde3e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4170</TotalTime>
  <Words>1752</Words>
  <Application>Microsoft Office PowerPoint</Application>
  <PresentationFormat>Широкоэкранный</PresentationFormat>
  <Paragraphs>201</Paragraphs>
  <Slides>8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7" baseType="lpstr">
      <vt:lpstr>Arial</vt:lpstr>
      <vt:lpstr>Calibri</vt:lpstr>
      <vt:lpstr>Calibri Light</vt:lpstr>
      <vt:lpstr>Helvetica Light</vt:lpstr>
      <vt:lpstr>HSE Sans</vt:lpstr>
      <vt:lpstr>Symbol</vt:lpstr>
      <vt:lpstr>Times New Roman</vt:lpstr>
      <vt:lpstr>YS Text</vt:lpstr>
      <vt:lpstr>Office Theme</vt:lpstr>
      <vt:lpstr>«НАИМЕНОВАНИЕ»</vt:lpstr>
      <vt:lpstr>Презентация PowerPoint</vt:lpstr>
      <vt:lpstr>Описание концепции предлагаемого решения или услуги:</vt:lpstr>
      <vt:lpstr>Планируемые этапы реализации проекта:</vt:lpstr>
      <vt:lpstr>Ресурсы и бюджет для реализации проекта: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Кутьков Юрий Юрьевич</dc:creator>
  <cp:lastModifiedBy>Пильнов Геннадий Борисович</cp:lastModifiedBy>
  <cp:revision>223</cp:revision>
  <cp:lastPrinted>2021-11-11T13:08:42Z</cp:lastPrinted>
  <dcterms:created xsi:type="dcterms:W3CDTF">2021-11-11T08:52:47Z</dcterms:created>
  <dcterms:modified xsi:type="dcterms:W3CDTF">2025-02-17T11:59:05Z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0x0101002A9C74E6E830D74E9B0FDDB4017A5417</vt:lpwstr>
  </property>
</Properties>
</file>